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4.xml" ContentType="application/vnd.openxmlformats-officedocument.theme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5.xml" ContentType="application/vnd.openxmlformats-officedocument.theme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theme/theme6.xml" ContentType="application/vnd.openxmlformats-officedocument.theme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96" r:id="rId3"/>
    <p:sldMasterId id="2147483707" r:id="rId4"/>
    <p:sldMasterId id="2147483719" r:id="rId5"/>
    <p:sldMasterId id="2147483731" r:id="rId6"/>
    <p:sldMasterId id="2147483743" r:id="rId7"/>
  </p:sldMasterIdLst>
  <p:notesMasterIdLst>
    <p:notesMasterId r:id="rId17"/>
  </p:notesMasterIdLst>
  <p:sldIdLst>
    <p:sldId id="257" r:id="rId8"/>
    <p:sldId id="266" r:id="rId9"/>
    <p:sldId id="258" r:id="rId10"/>
    <p:sldId id="260" r:id="rId11"/>
    <p:sldId id="261" r:id="rId12"/>
    <p:sldId id="262" r:id="rId13"/>
    <p:sldId id="263" r:id="rId14"/>
    <p:sldId id="264" r:id="rId15"/>
    <p:sldId id="265" r:id="rId1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84" autoAdjust="0"/>
    <p:restoredTop sz="94660"/>
  </p:normalViewPr>
  <p:slideViewPr>
    <p:cSldViewPr>
      <p:cViewPr varScale="1">
        <p:scale>
          <a:sx n="83" d="100"/>
          <a:sy n="83" d="100"/>
        </p:scale>
        <p:origin x="-941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F71BF9-4C75-4C89-98B8-A7B8EC273168}" type="datetimeFigureOut">
              <a:rPr lang="fr-FR" smtClean="0"/>
              <a:t>27/09/2019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D2D7FA-F83C-4F68-9446-3D4043FD5A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8716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59EB43-D222-40D3-BAEC-4D9292E806F5}" type="slidenum">
              <a:rPr lang="fr-FR" smtClean="0">
                <a:solidFill>
                  <a:prstClr val="black"/>
                </a:solidFill>
              </a:rPr>
              <a:pPr/>
              <a:t>1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6228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7" name="Shape 14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Modèle cloisonné= modèle de l’école républicaine de jules ferry</a:t>
            </a:r>
          </a:p>
          <a:p>
            <a:endParaRPr/>
          </a:p>
          <a:p>
            <a:r>
              <a:t>Le projet pédagogique et éducatif de l’école se construit indépendamment du projet éducatif de la famille, voire contre lui.</a:t>
            </a:r>
          </a:p>
          <a:p>
            <a:endParaRPr/>
          </a:p>
          <a:p>
            <a:r>
              <a:t>La mission première de l’école est l’instruction, puis la formation professionnelle.</a:t>
            </a:r>
          </a:p>
          <a:p>
            <a:r>
              <a:t>Famille et ecole se doivent des informations mutuelles fonctionnelles mais s’intéressent peu l’une à l’autre.</a:t>
            </a:r>
          </a:p>
          <a:p>
            <a:r>
              <a:t>L’école se préoccupe de l’élève selon un schéma unique et pas de l’enfant dans sa globalité.</a:t>
            </a:r>
          </a:p>
          <a:p>
            <a:endParaRPr/>
          </a:p>
          <a:p>
            <a:r>
              <a:t>Modèle coéducatif= modèle actuel dans l’école publique</a:t>
            </a:r>
          </a:p>
          <a:p>
            <a:r>
              <a:t>La famille reste garante et libre de ses choix éducatifs mais elle se doit de s’intéresser à l’école et de suivre la scolarité de l’enfant. Les parents participent à l’école et ont des droits.</a:t>
            </a:r>
            <a:br/>
            <a:r>
              <a:t>L’école est libre de son projet pédagogique, mais elle s’intéresse à l’enfant  dans sa globalité, propose un suivi individuaisé (école inclusive)</a:t>
            </a:r>
          </a:p>
          <a:p>
            <a:r>
              <a:t>A l’intersection se trouve l’espace pour la coéducation, mais compétences à construire! Donc beaucoup de pratiques se référent au modèle cloisonné.</a:t>
            </a:r>
            <a:br/>
            <a:endParaRPr/>
          </a:p>
          <a:p>
            <a:r>
              <a:t>Attention on n’est pas dans un modèle cogestionnaire cf écoles associatives pu modèle anglosaxon.</a:t>
            </a:r>
          </a:p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AF3E-4485-4117-B29C-632E23B2D8DC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27/09/2019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Catherine Hurtig Delattre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E699-8BC4-4C55-862A-F266B5BB3A17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559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B76A-8A66-450C-A564-FC503E78240F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27/09/2019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Catherine Hurtig Delattre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E699-8BC4-4C55-862A-F266B5BB3A17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791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B7DF3-CE4F-44C5-999E-D9B623166E2B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27/09/2019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Catherine Hurtig Delattre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E699-8BC4-4C55-862A-F266B5BB3A17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8097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AF3E-4485-4117-B29C-632E23B2D8DC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27/09/2019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Catherine Hurtig Delattre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E699-8BC4-4C55-862A-F266B5BB3A17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3436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2B3A1-2884-4CA1-8033-1BB793CE656E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27/09/2019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Catherine Hurtig Delattre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E699-8BC4-4C55-862A-F266B5BB3A17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9363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709773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4589498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D49B1-633B-4600-A775-E3CE338695D3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27/09/2019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Catherine Hurtig Delattre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E699-8BC4-4C55-862A-F266B5BB3A17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021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542A8-C66E-4B2A-BDCD-5648042DB308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27/09/2019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Catherine Hurtig Delattre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E699-8BC4-4C55-862A-F266B5BB3A17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3995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3DE3D-37CA-49D7-AF1B-B50CF0C565B7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27/09/2019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Catherine Hurtig Delattre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E699-8BC4-4C55-862A-F266B5BB3A17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1829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46EB-BC8F-4405-8A99-42B417CF3240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27/09/2019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Catherine Hurtig Delattre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E699-8BC4-4C55-862A-F266B5BB3A17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4442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69DDA-9191-45FC-B07B-5E3D0FA2ED3E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27/09/2019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Catherine Hurtig Delattre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E699-8BC4-4C55-862A-F266B5BB3A17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1367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391" y="987460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94ACF-FC38-40B5-B0E3-54DD7FC2FDB5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27/09/2019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Catherine Hurtig Delattre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E699-8BC4-4C55-862A-F266B5BB3A17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4699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2B3A1-2884-4CA1-8033-1BB793CE656E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27/09/2019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Catherine Hurtig Delattre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E699-8BC4-4C55-862A-F266B5BB3A17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97016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887391" y="987460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25DE0-F438-45C4-9AEF-3D33051DA1B0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27/09/2019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Catherine Hurtig Delattre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E699-8BC4-4C55-862A-F266B5BB3A17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493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B76A-8A66-450C-A564-FC503E78240F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27/09/2019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Catherine Hurtig Delattre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E699-8BC4-4C55-862A-F266B5BB3A17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2109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B7DF3-CE4F-44C5-999E-D9B623166E2B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27/09/2019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Catherine Hurtig Delattre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E699-8BC4-4C55-862A-F266B5BB3A17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39646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e du titre"/>
          <p:cNvSpPr txBox="1">
            <a:spLocks noGrp="1"/>
          </p:cNvSpPr>
          <p:nvPr>
            <p:ph type="title"/>
          </p:nvPr>
        </p:nvSpPr>
        <p:spPr>
          <a:xfrm>
            <a:off x="685800" y="2130425"/>
            <a:ext cx="7772400" cy="1470026"/>
          </a:xfrm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12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3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89957853"/>
      </p:ext>
    </p:extLst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21" name="Texte niveau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22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5293281"/>
      </p:ext>
    </p:extLst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e du titre"/>
          <p:cNvSpPr txBox="1">
            <a:spLocks noGrp="1"/>
          </p:cNvSpPr>
          <p:nvPr>
            <p:ph type="title"/>
          </p:nvPr>
        </p:nvSpPr>
        <p:spPr>
          <a:xfrm>
            <a:off x="722326" y="4406901"/>
            <a:ext cx="7772401" cy="136207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t>Texte du titre</a:t>
            </a:r>
          </a:p>
        </p:txBody>
      </p:sp>
      <p:sp>
        <p:nvSpPr>
          <p:cNvPr id="30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722326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31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5230060"/>
      </p:ext>
    </p:extLst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39" name="Texte niveau 1…"/>
          <p:cNvSpPr txBox="1"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4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0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39604172"/>
      </p:ext>
    </p:extLst>
  </p:cSld>
  <p:clrMapOvr>
    <a:masterClrMapping/>
  </p:clrMapOvr>
  <p:transition spd="med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58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44170684"/>
      </p:ext>
    </p:extLst>
  </p:cSld>
  <p:clrMapOvr>
    <a:masterClrMapping/>
  </p:clrMapOvr>
  <p:transition spd="med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27423023"/>
      </p:ext>
    </p:extLst>
  </p:cSld>
  <p:clrMapOvr>
    <a:masterClrMapping/>
  </p:clrMapOvr>
  <p:transition spd="med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e du titre"/>
          <p:cNvSpPr txBox="1">
            <a:spLocks noGrp="1"/>
          </p:cNvSpPr>
          <p:nvPr>
            <p:ph type="title"/>
          </p:nvPr>
        </p:nvSpPr>
        <p:spPr>
          <a:xfrm>
            <a:off x="457215" y="273077"/>
            <a:ext cx="3008315" cy="1162051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Texte du titre</a:t>
            </a:r>
          </a:p>
        </p:txBody>
      </p:sp>
      <p:sp>
        <p:nvSpPr>
          <p:cNvPr id="73" name="Texte niveau 1…"/>
          <p:cNvSpPr txBox="1">
            <a:spLocks noGrp="1"/>
          </p:cNvSpPr>
          <p:nvPr>
            <p:ph type="body" idx="1"/>
          </p:nvPr>
        </p:nvSpPr>
        <p:spPr>
          <a:xfrm>
            <a:off x="3575050" y="273080"/>
            <a:ext cx="5111750" cy="5853113"/>
          </a:xfrm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74" name="Espace réservé du texte 3"/>
          <p:cNvSpPr>
            <a:spLocks noGrp="1"/>
          </p:cNvSpPr>
          <p:nvPr>
            <p:ph type="body" sz="half" idx="13"/>
          </p:nvPr>
        </p:nvSpPr>
        <p:spPr>
          <a:xfrm>
            <a:off x="457215" y="1435103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  <a:endParaRPr/>
          </a:p>
        </p:txBody>
      </p:sp>
      <p:sp>
        <p:nvSpPr>
          <p:cNvPr id="75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93487911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709777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4589502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D49B1-633B-4600-A775-E3CE338695D3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27/09/2019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Catherine Hurtig Delattre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E699-8BC4-4C55-862A-F266B5BB3A17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641402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e du titre"/>
          <p:cNvSpPr txBox="1">
            <a:spLocks noGrp="1"/>
          </p:cNvSpPr>
          <p:nvPr>
            <p:ph type="title"/>
          </p:nvPr>
        </p:nvSpPr>
        <p:spPr>
          <a:xfrm>
            <a:off x="1792302" y="4800600"/>
            <a:ext cx="5486401" cy="56674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Texte du titre</a:t>
            </a:r>
          </a:p>
        </p:txBody>
      </p:sp>
      <p:sp>
        <p:nvSpPr>
          <p:cNvPr id="83" name="Espace réservé pour une image  2"/>
          <p:cNvSpPr>
            <a:spLocks noGrp="1"/>
          </p:cNvSpPr>
          <p:nvPr>
            <p:ph type="pic" sz="half" idx="13"/>
          </p:nvPr>
        </p:nvSpPr>
        <p:spPr>
          <a:xfrm>
            <a:off x="1792302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1792302" y="5367337"/>
            <a:ext cx="5486401" cy="804864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85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8108515"/>
      </p:ext>
    </p:extLst>
  </p:cSld>
  <p:clrMapOvr>
    <a:masterClrMapping/>
  </p:clrMapOvr>
  <p:transition spd="med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93" name="Texte niveau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94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15094954"/>
      </p:ext>
    </p:extLst>
  </p:cSld>
  <p:clrMapOvr>
    <a:masterClrMapping/>
  </p:clrMapOvr>
  <p:transition spd="med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e du titre"/>
          <p:cNvSpPr txBox="1">
            <a:spLocks noGrp="1"/>
          </p:cNvSpPr>
          <p:nvPr>
            <p:ph type="title"/>
          </p:nvPr>
        </p:nvSpPr>
        <p:spPr>
          <a:xfrm>
            <a:off x="6629400" y="274639"/>
            <a:ext cx="2057400" cy="5851526"/>
          </a:xfrm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102" name="Texte niveau 1…"/>
          <p:cNvSpPr txBox="1">
            <a:spLocks noGrp="1"/>
          </p:cNvSpPr>
          <p:nvPr>
            <p:ph type="body" idx="1"/>
          </p:nvPr>
        </p:nvSpPr>
        <p:spPr>
          <a:xfrm>
            <a:off x="457200" y="274639"/>
            <a:ext cx="6019800" cy="5851526"/>
          </a:xfrm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03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18085267"/>
      </p:ext>
    </p:extLst>
  </p:cSld>
  <p:clrMapOvr>
    <a:masterClrMapping/>
  </p:clrMapOvr>
  <p:transition spd="med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AF3E-4485-4117-B29C-632E23B2D8DC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27/09/2019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Catherine Hurtig Delattre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E699-8BC4-4C55-862A-F266B5BB3A17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18442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2B3A1-2884-4CA1-8033-1BB793CE656E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27/09/2019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Catherine Hurtig Delattre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E699-8BC4-4C55-862A-F266B5BB3A17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13029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70976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458948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D49B1-633B-4600-A775-E3CE338695D3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27/09/2019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Catherine Hurtig Delattre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E699-8BC4-4C55-862A-F266B5BB3A17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283249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542A8-C66E-4B2A-BDCD-5648042DB308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27/09/2019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Catherine Hurtig Delattre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E699-8BC4-4C55-862A-F266B5BB3A17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163824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3DE3D-37CA-49D7-AF1B-B50CF0C565B7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27/09/2019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Catherine Hurtig Delattre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E699-8BC4-4C55-862A-F266B5BB3A17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78268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46EB-BC8F-4405-8A99-42B417CF3240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27/09/2019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Catherine Hurtig Delattre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E699-8BC4-4C55-862A-F266B5BB3A17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4227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69DDA-9191-45FC-B07B-5E3D0FA2ED3E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27/09/2019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Catherine Hurtig Delattre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E699-8BC4-4C55-862A-F266B5BB3A17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400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542A8-C66E-4B2A-BDCD-5648042DB308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27/09/2019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Catherine Hurtig Delattre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E699-8BC4-4C55-862A-F266B5BB3A17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6521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391" y="98744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94ACF-FC38-40B5-B0E3-54DD7FC2FDB5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27/09/2019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Catherine Hurtig Delattre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E699-8BC4-4C55-862A-F266B5BB3A17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890948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887391" y="987448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25DE0-F438-45C4-9AEF-3D33051DA1B0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27/09/2019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Catherine Hurtig Delattre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E699-8BC4-4C55-862A-F266B5BB3A17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411315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B76A-8A66-450C-A564-FC503E78240F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27/09/2019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Catherine Hurtig Delattre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E699-8BC4-4C55-862A-F266B5BB3A17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8274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B7DF3-CE4F-44C5-999E-D9B623166E2B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27/09/2019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Catherine Hurtig Delattre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E699-8BC4-4C55-862A-F266B5BB3A17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4355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AF3E-4485-4117-B29C-632E23B2D8DC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27/09/2019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Catherine Hurtig Delattre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E699-8BC4-4C55-862A-F266B5BB3A17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024697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2B3A1-2884-4CA1-8033-1BB793CE656E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27/09/2019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Catherine Hurtig Delattre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E699-8BC4-4C55-862A-F266B5BB3A17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64352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70975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458947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D49B1-633B-4600-A775-E3CE338695D3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27/09/2019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Catherine Hurtig Delattre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E699-8BC4-4C55-862A-F266B5BB3A17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71276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542A8-C66E-4B2A-BDCD-5648042DB308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27/09/2019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Catherine Hurtig Delattre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E699-8BC4-4C55-862A-F266B5BB3A17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53220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3DE3D-37CA-49D7-AF1B-B50CF0C565B7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27/09/2019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Catherine Hurtig Delattre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E699-8BC4-4C55-862A-F266B5BB3A17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333771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46EB-BC8F-4405-8A99-42B417CF3240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27/09/2019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Catherine Hurtig Delattre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E699-8BC4-4C55-862A-F266B5BB3A17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3DE3D-37CA-49D7-AF1B-B50CF0C565B7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27/09/2019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Catherine Hurtig Delattre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E699-8BC4-4C55-862A-F266B5BB3A17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61107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69DDA-9191-45FC-B07B-5E3D0FA2ED3E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27/09/2019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Catherine Hurtig Delattre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E699-8BC4-4C55-862A-F266B5BB3A17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23041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391" y="98743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94ACF-FC38-40B5-B0E3-54DD7FC2FDB5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27/09/2019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Catherine Hurtig Delattre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E699-8BC4-4C55-862A-F266B5BB3A17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36202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887391" y="987438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25DE0-F438-45C4-9AEF-3D33051DA1B0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27/09/2019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Catherine Hurtig Delattre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E699-8BC4-4C55-862A-F266B5BB3A17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33218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B76A-8A66-450C-A564-FC503E78240F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27/09/2019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Catherine Hurtig Delattre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E699-8BC4-4C55-862A-F266B5BB3A17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465619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B7DF3-CE4F-44C5-999E-D9B623166E2B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27/09/2019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Catherine Hurtig Delattre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E699-8BC4-4C55-862A-F266B5BB3A17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77451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AF3E-4485-4117-B29C-632E23B2D8DC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27/09/2019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Catherine Hurtig Delattre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E699-8BC4-4C55-862A-F266B5BB3A17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032992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2B3A1-2884-4CA1-8033-1BB793CE656E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27/09/2019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Catherine Hurtig Delattre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E699-8BC4-4C55-862A-F266B5BB3A17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29708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D49B1-633B-4600-A775-E3CE338695D3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27/09/2019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Catherine Hurtig Delattre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E699-8BC4-4C55-862A-F266B5BB3A17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81870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542A8-C66E-4B2A-BDCD-5648042DB308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27/09/2019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Catherine Hurtig Delattre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E699-8BC4-4C55-862A-F266B5BB3A17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740435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3DE3D-37CA-49D7-AF1B-B50CF0C565B7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27/09/2019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Catherine Hurtig Delattre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E699-8BC4-4C55-862A-F266B5BB3A17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7793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46EB-BC8F-4405-8A99-42B417CF3240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27/09/2019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Catherine Hurtig Delattre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E699-8BC4-4C55-862A-F266B5BB3A17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14028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46EB-BC8F-4405-8A99-42B417CF3240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27/09/2019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Catherine Hurtig Delattre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E699-8BC4-4C55-862A-F266B5BB3A17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47403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69DDA-9191-45FC-B07B-5E3D0FA2ED3E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27/09/2019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Catherine Hurtig Delattre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E699-8BC4-4C55-862A-F266B5BB3A17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12057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94ACF-FC38-40B5-B0E3-54DD7FC2FDB5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27/09/2019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Catherine Hurtig Delattre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E699-8BC4-4C55-862A-F266B5BB3A17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45726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25DE0-F438-45C4-9AEF-3D33051DA1B0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27/09/2019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Catherine Hurtig Delattre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E699-8BC4-4C55-862A-F266B5BB3A17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10645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B76A-8A66-450C-A564-FC503E78240F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27/09/2019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Catherine Hurtig Delattre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E699-8BC4-4C55-862A-F266B5BB3A17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535783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B7DF3-CE4F-44C5-999E-D9B623166E2B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27/09/2019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Catherine Hurtig Delattre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E699-8BC4-4C55-862A-F266B5BB3A17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72138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e du titre"/>
          <p:cNvSpPr txBox="1">
            <a:spLocks noGrp="1"/>
          </p:cNvSpPr>
          <p:nvPr>
            <p:ph type="title"/>
          </p:nvPr>
        </p:nvSpPr>
        <p:spPr>
          <a:xfrm>
            <a:off x="685800" y="2130425"/>
            <a:ext cx="7772400" cy="1470026"/>
          </a:xfrm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12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3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49629556"/>
      </p:ext>
    </p:extLst>
  </p:cSld>
  <p:clrMapOvr>
    <a:masterClrMapping/>
  </p:clrMapOvr>
  <p:transition spd="med"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21" name="Texte niveau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22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23961405"/>
      </p:ext>
    </p:extLst>
  </p:cSld>
  <p:clrMapOvr>
    <a:masterClrMapping/>
  </p:clrMapOvr>
  <p:transition spd="med"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e du titre"/>
          <p:cNvSpPr txBox="1">
            <a:spLocks noGrp="1"/>
          </p:cNvSpPr>
          <p:nvPr>
            <p:ph type="title"/>
          </p:nvPr>
        </p:nvSpPr>
        <p:spPr>
          <a:xfrm>
            <a:off x="722312" y="4406901"/>
            <a:ext cx="7772401" cy="136207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t>Texte du titre</a:t>
            </a:r>
          </a:p>
        </p:txBody>
      </p:sp>
      <p:sp>
        <p:nvSpPr>
          <p:cNvPr id="30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31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81377165"/>
      </p:ext>
    </p:extLst>
  </p:cSld>
  <p:clrMapOvr>
    <a:masterClrMapping/>
  </p:clrMapOvr>
  <p:transition spd="med"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39" name="Texte niveau 1…"/>
          <p:cNvSpPr txBox="1"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4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0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88388008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69DDA-9191-45FC-B07B-5E3D0FA2ED3E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27/09/2019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Catherine Hurtig Delattre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E699-8BC4-4C55-862A-F266B5BB3A17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357187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58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19487841"/>
      </p:ext>
    </p:extLst>
  </p:cSld>
  <p:clrMapOvr>
    <a:masterClrMapping/>
  </p:clrMapOvr>
  <p:transition spd="med"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01553895"/>
      </p:ext>
    </p:extLst>
  </p:cSld>
  <p:clrMapOvr>
    <a:masterClrMapping/>
  </p:clrMapOvr>
  <p:transition spd="med"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e du titre"/>
          <p:cNvSpPr txBox="1">
            <a:spLocks noGrp="1"/>
          </p:cNvSpPr>
          <p:nvPr>
            <p:ph type="title"/>
          </p:nvPr>
        </p:nvSpPr>
        <p:spPr>
          <a:xfrm>
            <a:off x="457201" y="273049"/>
            <a:ext cx="3008315" cy="1162051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Texte du titre</a:t>
            </a:r>
          </a:p>
        </p:txBody>
      </p:sp>
      <p:sp>
        <p:nvSpPr>
          <p:cNvPr id="73" name="Texte niveau 1…"/>
          <p:cNvSpPr txBox="1">
            <a:spLocks noGrp="1"/>
          </p:cNvSpPr>
          <p:nvPr>
            <p:ph type="body" idx="1"/>
          </p:nvPr>
        </p:nvSpPr>
        <p:spPr>
          <a:xfrm>
            <a:off x="3575050" y="273052"/>
            <a:ext cx="5111750" cy="5853113"/>
          </a:xfrm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74" name="Espace réservé du texte 3"/>
          <p:cNvSpPr>
            <a:spLocks noGrp="1"/>
          </p:cNvSpPr>
          <p:nvPr>
            <p:ph type="body" sz="half" idx="13"/>
          </p:nvPr>
        </p:nvSpPr>
        <p:spPr>
          <a:xfrm>
            <a:off x="457201" y="1435102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  <a:endParaRPr/>
          </a:p>
        </p:txBody>
      </p:sp>
      <p:sp>
        <p:nvSpPr>
          <p:cNvPr id="75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01020684"/>
      </p:ext>
    </p:extLst>
  </p:cSld>
  <p:clrMapOvr>
    <a:masterClrMapping/>
  </p:clrMapOvr>
  <p:transition spd="med"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e du titre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1" cy="56674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Texte du titre</a:t>
            </a:r>
          </a:p>
        </p:txBody>
      </p:sp>
      <p:sp>
        <p:nvSpPr>
          <p:cNvPr id="83" name="Espace réservé pour une image  2"/>
          <p:cNvSpPr>
            <a:spLocks noGrp="1"/>
          </p:cNvSpPr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1" cy="804864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85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4541748"/>
      </p:ext>
    </p:extLst>
  </p:cSld>
  <p:clrMapOvr>
    <a:masterClrMapping/>
  </p:clrMapOvr>
  <p:transition spd="med"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93" name="Texte niveau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94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40546101"/>
      </p:ext>
    </p:extLst>
  </p:cSld>
  <p:clrMapOvr>
    <a:masterClrMapping/>
  </p:clrMapOvr>
  <p:transition spd="med"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e du titre"/>
          <p:cNvSpPr txBox="1">
            <a:spLocks noGrp="1"/>
          </p:cNvSpPr>
          <p:nvPr>
            <p:ph type="title"/>
          </p:nvPr>
        </p:nvSpPr>
        <p:spPr>
          <a:xfrm>
            <a:off x="6629400" y="274639"/>
            <a:ext cx="2057400" cy="5851526"/>
          </a:xfrm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102" name="Texte niveau 1…"/>
          <p:cNvSpPr txBox="1">
            <a:spLocks noGrp="1"/>
          </p:cNvSpPr>
          <p:nvPr>
            <p:ph type="body" idx="1"/>
          </p:nvPr>
        </p:nvSpPr>
        <p:spPr>
          <a:xfrm>
            <a:off x="457200" y="274639"/>
            <a:ext cx="6019800" cy="5851526"/>
          </a:xfrm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03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19756514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391" y="987464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94ACF-FC38-40B5-B0E3-54DD7FC2FDB5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27/09/2019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Catherine Hurtig Delattre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E699-8BC4-4C55-862A-F266B5BB3A17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8026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887391" y="987464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25DE0-F438-45C4-9AEF-3D33051DA1B0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27/09/2019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Catherine Hurtig Delattre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E699-8BC4-4C55-862A-F266B5BB3A17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77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1.xml"/><Relationship Id="rId3" Type="http://schemas.openxmlformats.org/officeDocument/2006/relationships/slideLayout" Target="../slideLayouts/slideLayout46.xml"/><Relationship Id="rId7" Type="http://schemas.openxmlformats.org/officeDocument/2006/relationships/slideLayout" Target="../slideLayouts/slideLayout50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5.xml"/><Relationship Id="rId1" Type="http://schemas.openxmlformats.org/officeDocument/2006/relationships/slideLayout" Target="../slideLayouts/slideLayout44.xml"/><Relationship Id="rId6" Type="http://schemas.openxmlformats.org/officeDocument/2006/relationships/slideLayout" Target="../slideLayouts/slideLayout49.xml"/><Relationship Id="rId11" Type="http://schemas.openxmlformats.org/officeDocument/2006/relationships/slideLayout" Target="../slideLayouts/slideLayout54.xml"/><Relationship Id="rId5" Type="http://schemas.openxmlformats.org/officeDocument/2006/relationships/slideLayout" Target="../slideLayouts/slideLayout48.xml"/><Relationship Id="rId10" Type="http://schemas.openxmlformats.org/officeDocument/2006/relationships/slideLayout" Target="../slideLayouts/slideLayout53.xml"/><Relationship Id="rId4" Type="http://schemas.openxmlformats.org/officeDocument/2006/relationships/slideLayout" Target="../slideLayouts/slideLayout47.xml"/><Relationship Id="rId9" Type="http://schemas.openxmlformats.org/officeDocument/2006/relationships/slideLayout" Target="../slideLayouts/slideLayout5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2.xml"/><Relationship Id="rId3" Type="http://schemas.openxmlformats.org/officeDocument/2006/relationships/slideLayout" Target="../slideLayouts/slideLayout57.xml"/><Relationship Id="rId7" Type="http://schemas.openxmlformats.org/officeDocument/2006/relationships/slideLayout" Target="../slideLayouts/slideLayout61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6.xml"/><Relationship Id="rId1" Type="http://schemas.openxmlformats.org/officeDocument/2006/relationships/slideLayout" Target="../slideLayouts/slideLayout55.xml"/><Relationship Id="rId6" Type="http://schemas.openxmlformats.org/officeDocument/2006/relationships/slideLayout" Target="../slideLayouts/slideLayout60.xml"/><Relationship Id="rId11" Type="http://schemas.openxmlformats.org/officeDocument/2006/relationships/slideLayout" Target="../slideLayouts/slideLayout65.xml"/><Relationship Id="rId5" Type="http://schemas.openxmlformats.org/officeDocument/2006/relationships/slideLayout" Target="../slideLayouts/slideLayout59.xml"/><Relationship Id="rId10" Type="http://schemas.openxmlformats.org/officeDocument/2006/relationships/slideLayout" Target="../slideLayouts/slideLayout64.xml"/><Relationship Id="rId4" Type="http://schemas.openxmlformats.org/officeDocument/2006/relationships/slideLayout" Target="../slideLayouts/slideLayout58.xml"/><Relationship Id="rId9" Type="http://schemas.openxmlformats.org/officeDocument/2006/relationships/slideLayout" Target="../slideLayouts/slideLayout63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3.xml"/><Relationship Id="rId3" Type="http://schemas.openxmlformats.org/officeDocument/2006/relationships/slideLayout" Target="../slideLayouts/slideLayout68.xml"/><Relationship Id="rId7" Type="http://schemas.openxmlformats.org/officeDocument/2006/relationships/slideLayout" Target="../slideLayouts/slideLayout72.xml"/><Relationship Id="rId2" Type="http://schemas.openxmlformats.org/officeDocument/2006/relationships/slideLayout" Target="../slideLayouts/slideLayout67.xml"/><Relationship Id="rId1" Type="http://schemas.openxmlformats.org/officeDocument/2006/relationships/slideLayout" Target="../slideLayouts/slideLayout66.xml"/><Relationship Id="rId6" Type="http://schemas.openxmlformats.org/officeDocument/2006/relationships/slideLayout" Target="../slideLayouts/slideLayout71.xml"/><Relationship Id="rId11" Type="http://schemas.openxmlformats.org/officeDocument/2006/relationships/theme" Target="../theme/theme7.xml"/><Relationship Id="rId5" Type="http://schemas.openxmlformats.org/officeDocument/2006/relationships/slideLayout" Target="../slideLayouts/slideLayout70.xml"/><Relationship Id="rId10" Type="http://schemas.openxmlformats.org/officeDocument/2006/relationships/slideLayout" Target="../slideLayouts/slideLayout75.xml"/><Relationship Id="rId4" Type="http://schemas.openxmlformats.org/officeDocument/2006/relationships/slideLayout" Target="../slideLayouts/slideLayout69.xml"/><Relationship Id="rId9" Type="http://schemas.openxmlformats.org/officeDocument/2006/relationships/slideLayout" Target="../slideLayouts/slideLayout7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28650" y="635638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30980-D7F1-412D-87D1-7F0461AE5B0A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27/09/2019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028950" y="6356389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Catherine Hurtig Delattre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457950" y="635638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AE699-8BC4-4C55-862A-F266B5BB3A17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3301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28650" y="635638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30980-D7F1-412D-87D1-7F0461AE5B0A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27/09/2019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028950" y="635638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Catherine Hurtig Delattre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457950" y="635638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AE699-8BC4-4C55-862A-F266B5BB3A17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998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e du titre"/>
          <p:cNvSpPr txBox="1">
            <a:spLocks noGrp="1"/>
          </p:cNvSpPr>
          <p:nvPr>
            <p:ph type="title"/>
          </p:nvPr>
        </p:nvSpPr>
        <p:spPr>
          <a:xfrm>
            <a:off x="457200" y="274667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Texte du titre</a:t>
            </a:r>
          </a:p>
        </p:txBody>
      </p:sp>
      <p:sp>
        <p:nvSpPr>
          <p:cNvPr id="3" name="Texte niveau 1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8336400" y="6400442"/>
            <a:ext cx="350415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 defTabSz="457200" hangingPunct="0"/>
            <a:fld id="{86CB4B4D-7CA3-9044-876B-883B54F8677D}" type="slidenum">
              <a:rPr kern="0">
                <a:sym typeface="Calibri"/>
              </a:rPr>
              <a:pPr defTabSz="457200" hangingPunct="0"/>
              <a:t>‹N°›</a:t>
            </a:fld>
            <a:endParaRPr kern="0"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62468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</p:sldLayoutIdLst>
  <p:transition spd="med"/>
  <p:txStyles>
    <p:title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83771" marR="0" indent="-326571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19200" marR="0" indent="-3048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373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945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517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1089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661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233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28650" y="635637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30980-D7F1-412D-87D1-7F0461AE5B0A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27/09/2019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028950" y="635637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Catherine Hurtig Delattre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457950" y="635637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AE699-8BC4-4C55-862A-F266B5BB3A17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967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28650" y="635636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30980-D7F1-412D-87D1-7F0461AE5B0A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27/09/2019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028950" y="635636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Catherine Hurtig Delattre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457950" y="635636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AE699-8BC4-4C55-862A-F266B5BB3A17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162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30980-D7F1-412D-87D1-7F0461AE5B0A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27/09/2019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Catherine Hurtig Delattre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AE699-8BC4-4C55-862A-F266B5BB3A17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536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e du titre"/>
          <p:cNvSpPr txBox="1">
            <a:spLocks noGrp="1"/>
          </p:cNvSpPr>
          <p:nvPr>
            <p:ph type="title"/>
          </p:nvPr>
        </p:nvSpPr>
        <p:spPr>
          <a:xfrm>
            <a:off x="457200" y="274639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Texte du titre</a:t>
            </a:r>
          </a:p>
        </p:txBody>
      </p:sp>
      <p:sp>
        <p:nvSpPr>
          <p:cNvPr id="3" name="Texte niveau 1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8422818" y="6404293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 defTabSz="457200" hangingPunct="0"/>
            <a:fld id="{86CB4B4D-7CA3-9044-876B-883B54F8677D}" type="slidenum">
              <a:rPr kern="0">
                <a:sym typeface="Calibri"/>
              </a:rPr>
              <a:pPr defTabSz="457200" hangingPunct="0"/>
              <a:t>‹N°›</a:t>
            </a:fld>
            <a:endParaRPr kern="0"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59333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</p:sldLayoutIdLst>
  <p:transition spd="med"/>
  <p:txStyles>
    <p:title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83771" marR="0" indent="-326571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19200" marR="0" indent="-3048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373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945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517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1089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661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233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43610" y="2276872"/>
            <a:ext cx="6840760" cy="1872208"/>
          </a:xfrm>
        </p:spPr>
        <p:txBody>
          <a:bodyPr>
            <a:normAutofit fontScale="90000"/>
          </a:bodyPr>
          <a:lstStyle/>
          <a:p>
            <a:r>
              <a:rPr lang="fr-FR" sz="4000" dirty="0" smtClean="0"/>
              <a:t/>
            </a:r>
            <a:br>
              <a:rPr lang="fr-FR" sz="4000" dirty="0" smtClean="0"/>
            </a:br>
            <a:r>
              <a:rPr lang="fr-FR" sz="4000" dirty="0"/>
              <a:t/>
            </a:r>
            <a:br>
              <a:rPr lang="fr-FR" sz="4000" dirty="0"/>
            </a:br>
            <a:r>
              <a:rPr lang="fr-FR" sz="4000" dirty="0" smtClean="0"/>
              <a:t/>
            </a:r>
            <a:br>
              <a:rPr lang="fr-FR" sz="4000" dirty="0" smtClean="0"/>
            </a:br>
            <a:r>
              <a:rPr lang="fr-FR" sz="4000" dirty="0" smtClean="0"/>
              <a:t/>
            </a:r>
            <a:br>
              <a:rPr lang="fr-FR" sz="4000" dirty="0" smtClean="0"/>
            </a:br>
            <a:r>
              <a:rPr lang="fr-FR" sz="4000" dirty="0"/>
              <a:t/>
            </a:r>
            <a:br>
              <a:rPr lang="fr-FR" sz="4000" dirty="0"/>
            </a:br>
            <a:r>
              <a:rPr lang="fr-FR" sz="4000" dirty="0" smtClean="0"/>
              <a:t/>
            </a:r>
            <a:br>
              <a:rPr lang="fr-FR" sz="4000" dirty="0" smtClean="0"/>
            </a:br>
            <a:r>
              <a:rPr lang="fr-FR" sz="4000" dirty="0"/>
              <a:t/>
            </a:r>
            <a:br>
              <a:rPr lang="fr-FR" sz="4000" dirty="0"/>
            </a:br>
            <a:r>
              <a:rPr lang="fr-FR" sz="4000" dirty="0" smtClean="0"/>
              <a:t/>
            </a:r>
            <a:br>
              <a:rPr lang="fr-FR" sz="4000" dirty="0" smtClean="0"/>
            </a:br>
            <a:r>
              <a:rPr lang="fr-FR" sz="4000" dirty="0"/>
              <a:t/>
            </a:r>
            <a:br>
              <a:rPr lang="fr-FR" sz="4000" dirty="0"/>
            </a:br>
            <a:r>
              <a:rPr lang="fr-FR" sz="4000" dirty="0" smtClean="0"/>
              <a:t/>
            </a:r>
            <a:br>
              <a:rPr lang="fr-FR" sz="4000" dirty="0" smtClean="0"/>
            </a:br>
            <a:r>
              <a:rPr lang="fr-FR" sz="4000" dirty="0"/>
              <a:t/>
            </a:r>
            <a:br>
              <a:rPr lang="fr-FR" sz="4000" dirty="0"/>
            </a:br>
            <a:r>
              <a:rPr lang="fr-FR" sz="4000" dirty="0" smtClean="0"/>
              <a:t/>
            </a:r>
            <a:br>
              <a:rPr lang="fr-FR" sz="4000" dirty="0" smtClean="0"/>
            </a:br>
            <a:r>
              <a:rPr lang="fr-FR" sz="4000" b="1" dirty="0" smtClean="0"/>
              <a:t>LA COEDUCATION </a:t>
            </a:r>
            <a:br>
              <a:rPr lang="fr-FR" sz="4000" b="1" dirty="0" smtClean="0"/>
            </a:br>
            <a:r>
              <a:rPr lang="fr-FR" sz="4000" b="1" dirty="0" smtClean="0"/>
              <a:t>Repères pour mieux comprendre</a:t>
            </a:r>
            <a:br>
              <a:rPr lang="fr-FR" sz="4000" b="1" dirty="0" smtClean="0"/>
            </a:br>
            <a:endParaRPr lang="fr-FR" sz="4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2059210"/>
          </a:xfrm>
        </p:spPr>
        <p:txBody>
          <a:bodyPr>
            <a:normAutofit fontScale="92500" lnSpcReduction="10000"/>
          </a:bodyPr>
          <a:lstStyle/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Catherine </a:t>
            </a:r>
            <a:r>
              <a:rPr lang="fr-FR" dirty="0" err="1" smtClean="0"/>
              <a:t>Hurtig</a:t>
            </a:r>
            <a:r>
              <a:rPr lang="fr-FR" dirty="0" smtClean="0"/>
              <a:t>-Delattre</a:t>
            </a:r>
          </a:p>
          <a:p>
            <a:r>
              <a:rPr lang="fr-FR" dirty="0" smtClean="0"/>
              <a:t>AG de rentrée FCPE</a:t>
            </a:r>
          </a:p>
          <a:p>
            <a:r>
              <a:rPr lang="fr-FR" dirty="0" smtClean="0"/>
              <a:t>Lyon 27 septembre  2019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6" y="188678"/>
            <a:ext cx="3052485" cy="2354097"/>
          </a:xfrm>
          <a:prstGeom prst="rect">
            <a:avLst/>
          </a:prstGeom>
        </p:spPr>
      </p:pic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Catherine Hurtig Delattre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E699-8BC4-4C55-862A-F266B5BB3A17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5278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Un parcours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Ma motivation au sujet de la relation parents-enseignants vient du croisement de ma triple expérience professionnelle, parentale et associative</a:t>
            </a:r>
          </a:p>
          <a:p>
            <a:pPr lvl="0">
              <a:lnSpc>
                <a:spcPct val="81000"/>
              </a:lnSpc>
              <a:buSzPct val="100000"/>
              <a:buFont typeface="Arial"/>
              <a:buChar char="•"/>
            </a:pPr>
            <a:r>
              <a:rPr lang="fr-FR" kern="0" dirty="0" smtClean="0">
                <a:solidFill>
                  <a:srgbClr val="000000"/>
                </a:solidFill>
                <a:cs typeface="Calibri"/>
                <a:sym typeface="Calibri"/>
              </a:rPr>
              <a:t>Professionnelle : enseignante </a:t>
            </a:r>
            <a:r>
              <a:rPr lang="fr-FR" kern="0" dirty="0">
                <a:solidFill>
                  <a:srgbClr val="000000"/>
                </a:solidFill>
                <a:cs typeface="Calibri"/>
                <a:sym typeface="Calibri"/>
              </a:rPr>
              <a:t>depuis 40 ans, en école élémentaire et aujourd’hui en école maternelle. </a:t>
            </a:r>
            <a:r>
              <a:rPr lang="fr-FR" kern="0" dirty="0" smtClean="0">
                <a:solidFill>
                  <a:srgbClr val="000000"/>
                </a:solidFill>
                <a:cs typeface="Calibri"/>
                <a:sym typeface="Calibri"/>
              </a:rPr>
              <a:t>Coordinatrice </a:t>
            </a:r>
            <a:r>
              <a:rPr lang="fr-FR" kern="0" dirty="0">
                <a:solidFill>
                  <a:srgbClr val="000000"/>
                </a:solidFill>
                <a:cs typeface="Calibri"/>
                <a:sym typeface="Calibri"/>
              </a:rPr>
              <a:t>en </a:t>
            </a:r>
            <a:r>
              <a:rPr lang="fr-FR" kern="0" dirty="0" err="1">
                <a:solidFill>
                  <a:srgbClr val="000000"/>
                </a:solidFill>
                <a:cs typeface="Calibri"/>
                <a:sym typeface="Calibri"/>
              </a:rPr>
              <a:t>education</a:t>
            </a:r>
            <a:r>
              <a:rPr lang="fr-FR" kern="0" dirty="0">
                <a:solidFill>
                  <a:srgbClr val="000000"/>
                </a:solidFill>
                <a:cs typeface="Calibri"/>
                <a:sym typeface="Calibri"/>
              </a:rPr>
              <a:t> prioritaire </a:t>
            </a:r>
            <a:r>
              <a:rPr lang="fr-FR" kern="0" dirty="0" smtClean="0">
                <a:solidFill>
                  <a:srgbClr val="000000"/>
                </a:solidFill>
                <a:cs typeface="Calibri"/>
                <a:sym typeface="Calibri"/>
              </a:rPr>
              <a:t> </a:t>
            </a:r>
            <a:r>
              <a:rPr lang="fr-FR" kern="0" dirty="0">
                <a:solidFill>
                  <a:srgbClr val="000000"/>
                </a:solidFill>
                <a:cs typeface="Calibri"/>
                <a:sym typeface="Calibri"/>
              </a:rPr>
              <a:t>, directrice pendant 6 ans</a:t>
            </a:r>
            <a:r>
              <a:rPr lang="fr-FR" kern="0" dirty="0" smtClean="0">
                <a:solidFill>
                  <a:srgbClr val="000000"/>
                </a:solidFill>
                <a:cs typeface="Calibri"/>
                <a:sym typeface="Calibri"/>
              </a:rPr>
              <a:t>, enseignante-formatrice, aujourd’hui formatrice à mi-temps à l’IFE</a:t>
            </a:r>
          </a:p>
          <a:p>
            <a:pPr lvl="0">
              <a:lnSpc>
                <a:spcPct val="81000"/>
              </a:lnSpc>
              <a:buSzPct val="100000"/>
              <a:buFont typeface="Arial"/>
              <a:buChar char="•"/>
            </a:pPr>
            <a:r>
              <a:rPr lang="fr-FR" kern="0" dirty="0" smtClean="0">
                <a:solidFill>
                  <a:srgbClr val="000000"/>
                </a:solidFill>
                <a:cs typeface="Calibri"/>
                <a:sym typeface="Calibri"/>
              </a:rPr>
              <a:t>Parentale: </a:t>
            </a:r>
            <a:r>
              <a:rPr lang="fr-FR" dirty="0"/>
              <a:t>Mère de 3 enfants aujourd’hui adulte ou en fin de </a:t>
            </a:r>
            <a:r>
              <a:rPr lang="fr-FR" dirty="0" smtClean="0"/>
              <a:t>parcours, engagée à la FCPE pendant els années collège</a:t>
            </a:r>
          </a:p>
          <a:p>
            <a:pPr lvl="0">
              <a:lnSpc>
                <a:spcPct val="81000"/>
              </a:lnSpc>
              <a:buSzPct val="100000"/>
              <a:buFont typeface="Arial"/>
              <a:buChar char="•"/>
            </a:pPr>
            <a:r>
              <a:rPr lang="fr-FR" kern="0" dirty="0" smtClean="0">
                <a:solidFill>
                  <a:srgbClr val="000000"/>
                </a:solidFill>
                <a:cs typeface="Calibri"/>
                <a:sym typeface="Calibri"/>
              </a:rPr>
              <a:t>Associative: militante FCPE, ICEM, RESF, proche d’ATD quart monde</a:t>
            </a:r>
          </a:p>
          <a:p>
            <a:pPr lvl="0">
              <a:lnSpc>
                <a:spcPct val="81000"/>
              </a:lnSpc>
              <a:buSzPct val="100000"/>
              <a:buFont typeface="Arial"/>
              <a:buChar char="•"/>
            </a:pPr>
            <a:endParaRPr lang="fr-FR" kern="0" dirty="0">
              <a:solidFill>
                <a:srgbClr val="000000"/>
              </a:solidFill>
              <a:cs typeface="Calibri"/>
              <a:sym typeface="Calibri"/>
            </a:endParaRPr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Catherine Hurtig Delattre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E699-8BC4-4C55-862A-F266B5BB3A17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8093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b="1" dirty="0" smtClean="0"/>
              <a:t>Une définition</a:t>
            </a:r>
            <a:endParaRPr lang="fr-FR" sz="4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8650" y="1825632"/>
            <a:ext cx="7886700" cy="4504837"/>
          </a:xfrm>
        </p:spPr>
        <p:txBody>
          <a:bodyPr>
            <a:normAutofit fontScale="92500" lnSpcReduction="20000"/>
          </a:bodyPr>
          <a:lstStyle/>
          <a:p>
            <a:r>
              <a:rPr lang="fr-FR" b="1" dirty="0" smtClean="0"/>
              <a:t>La coéducation </a:t>
            </a:r>
            <a:r>
              <a:rPr lang="fr-FR" dirty="0" smtClean="0"/>
              <a:t>est « une </a:t>
            </a:r>
            <a:r>
              <a:rPr lang="fr-FR" dirty="0"/>
              <a:t>relation de mutualisation entre les éducateurs dits  </a:t>
            </a:r>
            <a:r>
              <a:rPr lang="fr-FR" i="1" dirty="0"/>
              <a:t>premiers</a:t>
            </a:r>
            <a:r>
              <a:rPr lang="fr-FR" dirty="0"/>
              <a:t> </a:t>
            </a:r>
            <a:r>
              <a:rPr lang="fr-FR" dirty="0" smtClean="0"/>
              <a:t> </a:t>
            </a:r>
            <a:r>
              <a:rPr lang="fr-FR" dirty="0"/>
              <a:t>que sont les parents, et les éducateurs professionnels </a:t>
            </a:r>
            <a:r>
              <a:rPr lang="fr-FR" dirty="0" smtClean="0"/>
              <a:t>ou non qui </a:t>
            </a:r>
            <a:r>
              <a:rPr lang="fr-FR" dirty="0"/>
              <a:t>agissent en parallèle et  successivement » (</a:t>
            </a:r>
            <a:r>
              <a:rPr lang="fr-FR" dirty="0" smtClean="0"/>
              <a:t>S. </a:t>
            </a:r>
            <a:r>
              <a:rPr lang="fr-FR" dirty="0" err="1" smtClean="0"/>
              <a:t>Rayna</a:t>
            </a:r>
            <a:r>
              <a:rPr lang="fr-FR" dirty="0"/>
              <a:t>)</a:t>
            </a:r>
          </a:p>
          <a:p>
            <a:r>
              <a:rPr lang="fr-FR" dirty="0" smtClean="0"/>
              <a:t>Parents éducateurs premiers : </a:t>
            </a:r>
            <a:br>
              <a:rPr lang="fr-FR" dirty="0" smtClean="0"/>
            </a:br>
            <a:r>
              <a:rPr lang="fr-FR" sz="2400" dirty="0" smtClean="0"/>
              <a:t>dans le temps (de la naissance à l’entrée dans l’âge adulte)</a:t>
            </a:r>
            <a:br>
              <a:rPr lang="fr-FR" sz="2400" dirty="0" smtClean="0"/>
            </a:br>
            <a:r>
              <a:rPr lang="fr-FR" sz="2400" dirty="0" smtClean="0"/>
              <a:t>dans la globalité (vision des différents aspects de l’enfant)</a:t>
            </a:r>
            <a:br>
              <a:rPr lang="fr-FR" sz="2400" dirty="0" smtClean="0"/>
            </a:br>
            <a:r>
              <a:rPr lang="fr-FR" sz="2400" dirty="0" smtClean="0"/>
              <a:t>dans l’importance des décisions (santé, religion, activités, orientation…)</a:t>
            </a:r>
          </a:p>
          <a:p>
            <a:r>
              <a:rPr lang="fr-FR" dirty="0" smtClean="0"/>
              <a:t>Autres éducateurs en parallèle</a:t>
            </a:r>
            <a:r>
              <a:rPr lang="fr-FR" sz="2400" dirty="0" smtClean="0"/>
              <a:t>: famille élargie, enseignants, animateurs, soignants…</a:t>
            </a:r>
          </a:p>
          <a:p>
            <a:r>
              <a:rPr lang="fr-FR" dirty="0" smtClean="0"/>
              <a:t>Autres éducateurs successifs</a:t>
            </a:r>
            <a:r>
              <a:rPr lang="fr-FR" sz="2400" dirty="0" smtClean="0"/>
              <a:t>: au fur et à mesure du déroulement de la prise en charge collective (crèche, puis école, collège, lycée..)</a:t>
            </a:r>
          </a:p>
          <a:p>
            <a:r>
              <a:rPr lang="fr-FR" sz="2400" dirty="0" smtClean="0"/>
              <a:t>La coéducation est bien plus large que le lien –école-famille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Catherine Hurtig Delattre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E699-8BC4-4C55-862A-F266B5BB3A17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403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itr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lvl1pPr defTabSz="425195">
              <a:defRPr sz="3627"/>
            </a:lvl1pPr>
          </a:lstStyle>
          <a:p>
            <a:r>
              <a:rPr lang="fr-FR" sz="4000" b="1" kern="12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Les différents modèles de relation école-familles-cité</a:t>
            </a:r>
            <a:endParaRPr sz="3200" b="1" dirty="0"/>
          </a:p>
        </p:txBody>
      </p:sp>
      <p:sp>
        <p:nvSpPr>
          <p:cNvPr id="133" name="Espace réservé du contenu 2"/>
          <p:cNvSpPr txBox="1">
            <a:spLocks noGrp="1"/>
          </p:cNvSpPr>
          <p:nvPr>
            <p:ph type="body" idx="1"/>
          </p:nvPr>
        </p:nvSpPr>
        <p:spPr>
          <a:xfrm>
            <a:off x="457200" y="1417638"/>
            <a:ext cx="8229600" cy="5066982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rPr lang="fr-FR" dirty="0" smtClean="0"/>
              <a:t>1/ </a:t>
            </a:r>
            <a:r>
              <a:rPr dirty="0" smtClean="0"/>
              <a:t>Le</a:t>
            </a:r>
            <a:r>
              <a:rPr lang="fr-FR" dirty="0" smtClean="0"/>
              <a:t> </a:t>
            </a:r>
            <a:r>
              <a:rPr dirty="0" err="1" smtClean="0"/>
              <a:t>modèle</a:t>
            </a:r>
            <a:r>
              <a:rPr dirty="0" smtClean="0"/>
              <a:t> </a:t>
            </a:r>
            <a:r>
              <a:rPr dirty="0" err="1" smtClean="0"/>
              <a:t>cloisonn</a:t>
            </a:r>
            <a:r>
              <a:rPr lang="fr-FR" dirty="0" smtClean="0"/>
              <a:t>é :</a:t>
            </a:r>
            <a:endParaRPr sz="1800" b="1" i="1" dirty="0"/>
          </a:p>
          <a:p>
            <a:pPr marL="0" indent="0" defTabSz="914400">
              <a:spcBef>
                <a:spcPts val="0"/>
              </a:spcBef>
              <a:buSzTx/>
              <a:buNone/>
              <a:defRPr sz="1800" b="1" i="1"/>
            </a:pPr>
            <a:endParaRPr sz="1800" b="1" i="1" dirty="0"/>
          </a:p>
          <a:p>
            <a:pPr marL="0" indent="0" defTabSz="914400">
              <a:spcBef>
                <a:spcPts val="0"/>
              </a:spcBef>
              <a:buSzTx/>
              <a:buNone/>
              <a:defRPr sz="1800" b="1" i="1"/>
            </a:pPr>
            <a:endParaRPr sz="1800" b="1" i="1" dirty="0"/>
          </a:p>
          <a:p>
            <a:pPr marL="0" indent="0">
              <a:buSzTx/>
              <a:buNone/>
            </a:pPr>
            <a:endParaRPr sz="1800" b="1" i="1" dirty="0"/>
          </a:p>
          <a:p>
            <a:pPr marL="0" indent="0">
              <a:buSzTx/>
              <a:buNone/>
            </a:pPr>
            <a:r>
              <a:rPr dirty="0"/>
              <a:t>                                        </a:t>
            </a:r>
          </a:p>
          <a:p>
            <a:pPr marL="0" indent="0">
              <a:buSzTx/>
              <a:buNone/>
            </a:pPr>
            <a:r>
              <a:rPr dirty="0"/>
              <a:t>                                           </a:t>
            </a:r>
          </a:p>
          <a:p>
            <a:pPr marL="0" indent="0">
              <a:spcBef>
                <a:spcPts val="300"/>
              </a:spcBef>
              <a:buSzTx/>
              <a:buNone/>
              <a:defRPr sz="1400"/>
            </a:pPr>
            <a:r>
              <a:rPr dirty="0"/>
              <a:t>                                                            </a:t>
            </a:r>
            <a:endParaRPr lang="fr-FR" dirty="0" smtClean="0"/>
          </a:p>
          <a:p>
            <a:pPr marL="0" indent="0">
              <a:spcBef>
                <a:spcPts val="300"/>
              </a:spcBef>
              <a:buSzTx/>
              <a:buNone/>
              <a:defRPr sz="1400"/>
            </a:pPr>
            <a:r>
              <a:rPr lang="fr-FR" dirty="0"/>
              <a:t> </a:t>
            </a:r>
            <a:r>
              <a:rPr lang="fr-FR" dirty="0" smtClean="0"/>
              <a:t>                                                          </a:t>
            </a:r>
          </a:p>
          <a:p>
            <a:pPr marL="0" indent="0">
              <a:spcBef>
                <a:spcPts val="300"/>
              </a:spcBef>
              <a:buSzTx/>
              <a:buNone/>
              <a:defRPr sz="1400"/>
            </a:pPr>
            <a:r>
              <a:rPr lang="fr-FR" dirty="0"/>
              <a:t> </a:t>
            </a:r>
            <a:r>
              <a:rPr lang="fr-FR" dirty="0" smtClean="0"/>
              <a:t>                                                            </a:t>
            </a:r>
            <a:r>
              <a:rPr dirty="0" smtClean="0"/>
              <a:t> </a:t>
            </a:r>
            <a:r>
              <a:rPr sz="1600" dirty="0"/>
              <a:t>circulation des </a:t>
            </a:r>
            <a:r>
              <a:rPr sz="1600" dirty="0" err="1"/>
              <a:t>informations</a:t>
            </a:r>
            <a:endParaRPr sz="1600" dirty="0"/>
          </a:p>
        </p:txBody>
      </p:sp>
      <p:grpSp>
        <p:nvGrpSpPr>
          <p:cNvPr id="136" name="Ellipse 4"/>
          <p:cNvGrpSpPr/>
          <p:nvPr/>
        </p:nvGrpSpPr>
        <p:grpSpPr>
          <a:xfrm>
            <a:off x="611573" y="3890964"/>
            <a:ext cx="2146883" cy="2169823"/>
            <a:chOff x="0" y="8560"/>
            <a:chExt cx="1836421" cy="2169821"/>
          </a:xfrm>
        </p:grpSpPr>
        <p:sp>
          <p:nvSpPr>
            <p:cNvPr id="134" name="Cercle"/>
            <p:cNvSpPr/>
            <p:nvPr/>
          </p:nvSpPr>
          <p:spPr>
            <a:xfrm>
              <a:off x="0" y="171450"/>
              <a:ext cx="1836421" cy="1844040"/>
            </a:xfrm>
            <a:prstGeom prst="ellipse">
              <a:avLst/>
            </a:prstGeom>
            <a:solidFill>
              <a:srgbClr val="70AD47"/>
            </a:solidFill>
            <a:ln w="12700" cap="flat">
              <a:solidFill>
                <a:srgbClr val="527E34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hangingPunct="0">
                <a:defRPr sz="2000" i="1">
                  <a:solidFill>
                    <a:srgbClr val="FFFFFF"/>
                  </a:solidFill>
                </a:defRPr>
              </a:pPr>
              <a:endParaRPr sz="2000" i="1" kern="0">
                <a:solidFill>
                  <a:srgbClr val="FFFFFF"/>
                </a:solidFill>
                <a:sym typeface="Calibri"/>
              </a:endParaRPr>
            </a:p>
          </p:txBody>
        </p:sp>
        <p:sp>
          <p:nvSpPr>
            <p:cNvPr id="135" name="Familles…"/>
            <p:cNvSpPr txBox="1"/>
            <p:nvPr/>
          </p:nvSpPr>
          <p:spPr>
            <a:xfrm>
              <a:off x="268937" y="8560"/>
              <a:ext cx="1298547" cy="216982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 hangingPunct="0">
                <a:defRPr sz="2000">
                  <a:effectLst>
                    <a:outerShdw blurRad="38100" dist="19050" dir="2700000" rotWithShape="0">
                      <a:srgbClr val="000000">
                        <a:alpha val="40000"/>
                      </a:srgbClr>
                    </a:outerShdw>
                  </a:effectLst>
                </a:defRPr>
              </a:pPr>
              <a:endParaRPr sz="2000" kern="0" dirty="0">
                <a:solidFill>
                  <a:srgbClr val="000000"/>
                </a:solidFill>
                <a:effectLst>
                  <a:outerShdw blurRad="38100" dist="19050" dir="2700000" rotWithShape="0">
                    <a:srgbClr val="000000">
                      <a:alpha val="40000"/>
                    </a:srgbClr>
                  </a:outerShdw>
                </a:effectLst>
                <a:sym typeface="Calibri"/>
              </a:endParaRPr>
            </a:p>
            <a:p>
              <a:pPr algn="ctr" hangingPunct="0">
                <a:defRPr sz="2000">
                  <a:effectLst>
                    <a:outerShdw blurRad="38100" dist="19050" dir="2700000" rotWithShape="0">
                      <a:srgbClr val="000000">
                        <a:alpha val="40000"/>
                      </a:srgbClr>
                    </a:outerShdw>
                  </a:effectLst>
                </a:defRPr>
              </a:pPr>
              <a:endParaRPr sz="2000" kern="0" dirty="0">
                <a:solidFill>
                  <a:srgbClr val="000000"/>
                </a:solidFill>
                <a:effectLst>
                  <a:outerShdw blurRad="38100" dist="19050" dir="2700000" rotWithShape="0">
                    <a:srgbClr val="000000">
                      <a:alpha val="40000"/>
                    </a:srgbClr>
                  </a:outerShdw>
                </a:effectLst>
                <a:sym typeface="Calibri"/>
              </a:endParaRPr>
            </a:p>
            <a:p>
              <a:pPr algn="ctr" hangingPunct="0">
                <a:defRPr sz="2000">
                  <a:effectLst>
                    <a:outerShdw blurRad="38100" dist="19050" dir="2700000" rotWithShape="0">
                      <a:srgbClr val="000000">
                        <a:alpha val="40000"/>
                      </a:srgbClr>
                    </a:outerShdw>
                  </a:effectLst>
                </a:defRPr>
              </a:pPr>
              <a:r>
                <a:rPr sz="2400" kern="0" dirty="0" err="1">
                  <a:solidFill>
                    <a:srgbClr val="000000"/>
                  </a:solidFill>
                  <a:effectLst>
                    <a:outerShdw blurRad="38100" dist="19050" dir="2700000" rotWithShape="0">
                      <a:srgbClr val="000000">
                        <a:alpha val="40000"/>
                      </a:srgbClr>
                    </a:outerShdw>
                  </a:effectLst>
                  <a:sym typeface="Calibri"/>
                </a:rPr>
                <a:t>Familles</a:t>
              </a:r>
              <a:endParaRPr sz="2400" kern="0" dirty="0">
                <a:solidFill>
                  <a:srgbClr val="000000"/>
                </a:solidFill>
                <a:effectLst>
                  <a:outerShdw blurRad="38100" dist="19050" dir="2700000" rotWithShape="0">
                    <a:srgbClr val="000000">
                      <a:alpha val="40000"/>
                    </a:srgbClr>
                  </a:outerShdw>
                </a:effectLst>
                <a:sym typeface="Calibri"/>
              </a:endParaRPr>
            </a:p>
            <a:p>
              <a:pPr algn="ctr" hangingPunct="0">
                <a:defRPr sz="1200" b="1">
                  <a:effectLst>
                    <a:outerShdw blurRad="38100" dist="19050" dir="2700000" rotWithShape="0">
                      <a:srgbClr val="000000">
                        <a:alpha val="40000"/>
                      </a:srgbClr>
                    </a:outerShdw>
                  </a:effectLst>
                </a:defRPr>
              </a:pPr>
              <a:r>
                <a:rPr sz="1200" b="1" kern="0" dirty="0" err="1">
                  <a:solidFill>
                    <a:srgbClr val="000000"/>
                  </a:solidFill>
                  <a:effectLst>
                    <a:outerShdw blurRad="38100" dist="19050" dir="2700000" rotWithShape="0">
                      <a:srgbClr val="000000">
                        <a:alpha val="40000"/>
                      </a:srgbClr>
                    </a:outerShdw>
                  </a:effectLst>
                  <a:sym typeface="Calibri"/>
                </a:rPr>
                <a:t>Choix</a:t>
              </a:r>
              <a:r>
                <a:rPr sz="1200" b="1" kern="0" dirty="0">
                  <a:solidFill>
                    <a:srgbClr val="000000"/>
                  </a:solidFill>
                  <a:effectLst>
                    <a:outerShdw blurRad="38100" dist="19050" dir="2700000" rotWithShape="0">
                      <a:srgbClr val="000000">
                        <a:alpha val="40000"/>
                      </a:srgbClr>
                    </a:outerShdw>
                  </a:effectLst>
                  <a:sym typeface="Calibri"/>
                </a:rPr>
                <a:t> </a:t>
              </a:r>
              <a:r>
                <a:rPr sz="1200" b="1" kern="0" dirty="0" err="1">
                  <a:solidFill>
                    <a:srgbClr val="000000"/>
                  </a:solidFill>
                  <a:effectLst>
                    <a:outerShdw blurRad="38100" dist="19050" dir="2700000" rotWithShape="0">
                      <a:srgbClr val="000000">
                        <a:alpha val="40000"/>
                      </a:srgbClr>
                    </a:outerShdw>
                  </a:effectLst>
                  <a:sym typeface="Calibri"/>
                </a:rPr>
                <a:t>éducatifs</a:t>
              </a:r>
              <a:r>
                <a:rPr sz="1200" b="1" kern="0" dirty="0">
                  <a:solidFill>
                    <a:srgbClr val="000000"/>
                  </a:solidFill>
                  <a:effectLst>
                    <a:outerShdw blurRad="38100" dist="19050" dir="2700000" rotWithShape="0">
                      <a:srgbClr val="000000">
                        <a:alpha val="40000"/>
                      </a:srgbClr>
                    </a:outerShdw>
                  </a:effectLst>
                  <a:sym typeface="Calibri"/>
                </a:rPr>
                <a:t> </a:t>
              </a:r>
            </a:p>
            <a:p>
              <a:pPr algn="ctr" hangingPunct="0">
                <a:defRPr sz="1200" b="1">
                  <a:effectLst>
                    <a:outerShdw blurRad="38100" dist="19050" dir="2700000" rotWithShape="0">
                      <a:srgbClr val="000000">
                        <a:alpha val="40000"/>
                      </a:srgbClr>
                    </a:outerShdw>
                  </a:effectLst>
                </a:defRPr>
              </a:pPr>
              <a:r>
                <a:rPr sz="1200" b="1" kern="0" dirty="0">
                  <a:solidFill>
                    <a:srgbClr val="000000"/>
                  </a:solidFill>
                  <a:effectLst>
                    <a:outerShdw blurRad="38100" dist="19050" dir="2700000" rotWithShape="0">
                      <a:srgbClr val="000000">
                        <a:alpha val="40000"/>
                      </a:srgbClr>
                    </a:outerShdw>
                  </a:effectLst>
                  <a:sym typeface="Calibri"/>
                </a:rPr>
                <a:t>pour </a:t>
              </a:r>
              <a:r>
                <a:rPr sz="1200" b="1" kern="0" dirty="0" err="1">
                  <a:solidFill>
                    <a:srgbClr val="000000"/>
                  </a:solidFill>
                  <a:effectLst>
                    <a:outerShdw blurRad="38100" dist="19050" dir="2700000" rotWithShape="0">
                      <a:srgbClr val="000000">
                        <a:alpha val="40000"/>
                      </a:srgbClr>
                    </a:outerShdw>
                  </a:effectLst>
                  <a:sym typeface="Calibri"/>
                </a:rPr>
                <a:t>l’enfant</a:t>
              </a:r>
              <a:endParaRPr sz="1200" b="1" kern="0" dirty="0">
                <a:solidFill>
                  <a:srgbClr val="000000"/>
                </a:solidFill>
                <a:effectLst>
                  <a:outerShdw blurRad="38100" dist="19050" dir="2700000" rotWithShape="0">
                    <a:srgbClr val="000000">
                      <a:alpha val="40000"/>
                    </a:srgbClr>
                  </a:outerShdw>
                </a:effectLst>
                <a:sym typeface="Calibri"/>
              </a:endParaRPr>
            </a:p>
            <a:p>
              <a:pPr algn="ctr" hangingPunct="0">
                <a:defRPr sz="1100">
                  <a:effectLst>
                    <a:outerShdw blurRad="38100" dist="19050" dir="2700000" rotWithShape="0">
                      <a:srgbClr val="000000">
                        <a:alpha val="40000"/>
                      </a:srgbClr>
                    </a:outerShdw>
                  </a:effectLst>
                </a:defRPr>
              </a:pPr>
              <a:r>
                <a:rPr sz="1100" kern="0" dirty="0">
                  <a:solidFill>
                    <a:srgbClr val="000000"/>
                  </a:solidFill>
                  <a:effectLst>
                    <a:outerShdw blurRad="38100" dist="19050" dir="2700000" rotWithShape="0">
                      <a:srgbClr val="000000">
                        <a:alpha val="40000"/>
                      </a:srgbClr>
                    </a:outerShdw>
                  </a:effectLst>
                  <a:sym typeface="Calibri"/>
                </a:rPr>
                <a:t>Transmission des </a:t>
              </a:r>
              <a:r>
                <a:rPr sz="1100" kern="0" dirty="0" err="1">
                  <a:solidFill>
                    <a:srgbClr val="000000"/>
                  </a:solidFill>
                  <a:effectLst>
                    <a:outerShdw blurRad="38100" dist="19050" dir="2700000" rotWithShape="0">
                      <a:srgbClr val="000000">
                        <a:alpha val="40000"/>
                      </a:srgbClr>
                    </a:outerShdw>
                  </a:effectLst>
                  <a:sym typeface="Calibri"/>
                </a:rPr>
                <a:t>valeurs</a:t>
              </a:r>
              <a:r>
                <a:rPr sz="1100" kern="0" dirty="0">
                  <a:solidFill>
                    <a:srgbClr val="000000"/>
                  </a:solidFill>
                  <a:effectLst>
                    <a:outerShdw blurRad="38100" dist="19050" dir="2700000" rotWithShape="0">
                      <a:srgbClr val="000000">
                        <a:alpha val="40000"/>
                      </a:srgbClr>
                    </a:outerShdw>
                  </a:effectLst>
                  <a:sym typeface="Calibri"/>
                </a:rPr>
                <a:t>, religion, santé, </a:t>
              </a:r>
              <a:r>
                <a:rPr sz="1100" kern="0" dirty="0" err="1">
                  <a:solidFill>
                    <a:srgbClr val="000000"/>
                  </a:solidFill>
                  <a:effectLst>
                    <a:outerShdw blurRad="38100" dist="19050" dir="2700000" rotWithShape="0">
                      <a:srgbClr val="000000">
                        <a:alpha val="40000"/>
                      </a:srgbClr>
                    </a:outerShdw>
                  </a:effectLst>
                  <a:sym typeface="Calibri"/>
                </a:rPr>
                <a:t>activités</a:t>
              </a:r>
              <a:r>
                <a:rPr sz="1100" kern="0" dirty="0">
                  <a:solidFill>
                    <a:srgbClr val="000000"/>
                  </a:solidFill>
                  <a:effectLst>
                    <a:outerShdw blurRad="38100" dist="19050" dir="2700000" rotWithShape="0">
                      <a:srgbClr val="000000">
                        <a:alpha val="40000"/>
                      </a:srgbClr>
                    </a:outerShdw>
                  </a:effectLst>
                  <a:sym typeface="Calibri"/>
                </a:rPr>
                <a:t>..</a:t>
              </a:r>
            </a:p>
            <a:p>
              <a:pPr algn="ctr" hangingPunct="0">
                <a:defRPr sz="1400">
                  <a:effectLst>
                    <a:outerShdw blurRad="38100" dist="19050" dir="2700000" rotWithShape="0">
                      <a:srgbClr val="000000">
                        <a:alpha val="40000"/>
                      </a:srgbClr>
                    </a:outerShdw>
                  </a:effectLst>
                </a:defRPr>
              </a:pPr>
              <a:endParaRPr sz="1400" kern="0" dirty="0">
                <a:solidFill>
                  <a:srgbClr val="000000"/>
                </a:solidFill>
                <a:effectLst>
                  <a:outerShdw blurRad="38100" dist="19050" dir="2700000" rotWithShape="0">
                    <a:srgbClr val="000000">
                      <a:alpha val="40000"/>
                    </a:srgbClr>
                  </a:outerShdw>
                </a:effectLst>
                <a:sym typeface="Calibri"/>
              </a:endParaRPr>
            </a:p>
          </p:txBody>
        </p:sp>
      </p:grpSp>
      <p:grpSp>
        <p:nvGrpSpPr>
          <p:cNvPr id="139" name="Rectangle 8"/>
          <p:cNvGrpSpPr/>
          <p:nvPr/>
        </p:nvGrpSpPr>
        <p:grpSpPr>
          <a:xfrm>
            <a:off x="5364493" y="4305588"/>
            <a:ext cx="2015833" cy="1846657"/>
            <a:chOff x="0" y="244485"/>
            <a:chExt cx="2015832" cy="1634469"/>
          </a:xfrm>
        </p:grpSpPr>
        <p:sp>
          <p:nvSpPr>
            <p:cNvPr id="137" name="Rectangle"/>
            <p:cNvSpPr/>
            <p:nvPr/>
          </p:nvSpPr>
          <p:spPr>
            <a:xfrm>
              <a:off x="0" y="276859"/>
              <a:ext cx="1813562" cy="1569721"/>
            </a:xfrm>
            <a:prstGeom prst="rect">
              <a:avLst/>
            </a:prstGeom>
            <a:solidFill>
              <a:schemeClr val="accent2"/>
            </a:solidFill>
            <a:ln w="25400" cap="flat">
              <a:solidFill>
                <a:srgbClr val="8C3A38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defTabSz="457200" hangingPunct="0">
                <a:defRPr sz="2000"/>
              </a:pPr>
              <a:endParaRPr sz="2000" kern="0">
                <a:solidFill>
                  <a:srgbClr val="000000"/>
                </a:solidFill>
                <a:sym typeface="Calibri"/>
              </a:endParaRPr>
            </a:p>
          </p:txBody>
        </p:sp>
        <p:sp>
          <p:nvSpPr>
            <p:cNvPr id="138" name="École…"/>
            <p:cNvSpPr txBox="1"/>
            <p:nvPr/>
          </p:nvSpPr>
          <p:spPr>
            <a:xfrm>
              <a:off x="0" y="244485"/>
              <a:ext cx="2015832" cy="16344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 defTabSz="457200" hangingPunct="0">
                <a:defRPr sz="2000" b="1"/>
              </a:pPr>
              <a:endParaRPr sz="2000" b="1" kern="0" dirty="0">
                <a:solidFill>
                  <a:srgbClr val="000000"/>
                </a:solidFill>
                <a:sym typeface="Calibri"/>
              </a:endParaRPr>
            </a:p>
            <a:p>
              <a:pPr algn="ctr" defTabSz="457200" hangingPunct="0">
                <a:defRPr sz="2000" b="1"/>
              </a:pPr>
              <a:r>
                <a:rPr sz="2400" b="1" kern="0" dirty="0" err="1">
                  <a:solidFill>
                    <a:srgbClr val="000000"/>
                  </a:solidFill>
                  <a:sym typeface="Calibri"/>
                </a:rPr>
                <a:t>École</a:t>
              </a:r>
              <a:endParaRPr sz="2400" b="1" kern="0" dirty="0">
                <a:solidFill>
                  <a:srgbClr val="FFFFFF"/>
                </a:solidFill>
                <a:sym typeface="Calibri"/>
              </a:endParaRPr>
            </a:p>
            <a:p>
              <a:pPr algn="ctr" defTabSz="457200" hangingPunct="0">
                <a:defRPr sz="1200" b="1"/>
              </a:pPr>
              <a:r>
                <a:rPr sz="1200" b="1" kern="0" dirty="0" err="1">
                  <a:solidFill>
                    <a:srgbClr val="000000"/>
                  </a:solidFill>
                  <a:sym typeface="Calibri"/>
                </a:rPr>
                <a:t>Projet</a:t>
              </a:r>
              <a:r>
                <a:rPr sz="1200" b="1" kern="0" dirty="0">
                  <a:solidFill>
                    <a:srgbClr val="000000"/>
                  </a:solidFill>
                  <a:sym typeface="Calibri"/>
                </a:rPr>
                <a:t> </a:t>
              </a:r>
              <a:r>
                <a:rPr sz="1200" b="1" kern="0" dirty="0" err="1">
                  <a:solidFill>
                    <a:srgbClr val="000000"/>
                  </a:solidFill>
                  <a:sym typeface="Calibri"/>
                </a:rPr>
                <a:t>pédagogique</a:t>
              </a:r>
              <a:endParaRPr sz="1200" b="1" kern="0" dirty="0">
                <a:solidFill>
                  <a:srgbClr val="FFFFFF"/>
                </a:solidFill>
                <a:sym typeface="Calibri"/>
              </a:endParaRPr>
            </a:p>
            <a:p>
              <a:pPr algn="ctr" defTabSz="457200" hangingPunct="0">
                <a:defRPr sz="1200" b="1"/>
              </a:pPr>
              <a:r>
                <a:rPr sz="1200" b="1" kern="0" dirty="0">
                  <a:solidFill>
                    <a:srgbClr val="000000"/>
                  </a:solidFill>
                  <a:sym typeface="Calibri"/>
                </a:rPr>
                <a:t> pour </a:t>
              </a:r>
              <a:r>
                <a:rPr sz="1200" b="1" kern="0" dirty="0" err="1">
                  <a:solidFill>
                    <a:srgbClr val="000000"/>
                  </a:solidFill>
                  <a:sym typeface="Calibri"/>
                </a:rPr>
                <a:t>l’élève</a:t>
              </a:r>
              <a:endParaRPr sz="1200" b="1" kern="0" dirty="0">
                <a:solidFill>
                  <a:srgbClr val="FFFFFF"/>
                </a:solidFill>
                <a:sym typeface="Calibri"/>
              </a:endParaRPr>
            </a:p>
            <a:p>
              <a:pPr algn="ctr" defTabSz="457200" hangingPunct="0">
                <a:defRPr sz="1400"/>
              </a:pPr>
              <a:r>
                <a:rPr sz="1400" kern="0" dirty="0">
                  <a:solidFill>
                    <a:srgbClr val="000000"/>
                  </a:solidFill>
                  <a:sym typeface="Calibri"/>
                </a:rPr>
                <a:t>instruction/formation </a:t>
              </a:r>
              <a:r>
                <a:rPr sz="1600" kern="0" dirty="0">
                  <a:solidFill>
                    <a:srgbClr val="000000"/>
                  </a:solidFill>
                  <a:sym typeface="Calibri"/>
                </a:rPr>
                <a:t>+ </a:t>
              </a:r>
              <a:r>
                <a:rPr sz="1400" kern="0" dirty="0">
                  <a:solidFill>
                    <a:srgbClr val="000000"/>
                  </a:solidFill>
                  <a:sym typeface="Calibri"/>
                </a:rPr>
                <a:t>transmission de </a:t>
              </a:r>
              <a:r>
                <a:rPr sz="1400" kern="0" dirty="0" err="1">
                  <a:solidFill>
                    <a:srgbClr val="000000"/>
                  </a:solidFill>
                  <a:sym typeface="Calibri"/>
                </a:rPr>
                <a:t>valeurs</a:t>
              </a:r>
              <a:r>
                <a:rPr sz="1400" kern="0" dirty="0">
                  <a:solidFill>
                    <a:srgbClr val="000000"/>
                  </a:solidFill>
                  <a:sym typeface="Calibri"/>
                </a:rPr>
                <a:t/>
              </a:r>
              <a:br>
                <a:rPr sz="1400" kern="0" dirty="0">
                  <a:solidFill>
                    <a:srgbClr val="000000"/>
                  </a:solidFill>
                  <a:sym typeface="Calibri"/>
                </a:rPr>
              </a:br>
              <a:r>
                <a:rPr sz="1600" kern="0" dirty="0">
                  <a:solidFill>
                    <a:srgbClr val="000000"/>
                  </a:solidFill>
                  <a:sym typeface="Calibri"/>
                </a:rPr>
                <a:t> </a:t>
              </a:r>
            </a:p>
          </p:txBody>
        </p:sp>
      </p:grpSp>
      <p:sp>
        <p:nvSpPr>
          <p:cNvPr id="140" name="ZoneTexte 10"/>
          <p:cNvSpPr txBox="1"/>
          <p:nvPr/>
        </p:nvSpPr>
        <p:spPr>
          <a:xfrm>
            <a:off x="2552707" y="2640562"/>
            <a:ext cx="1535034" cy="1323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/>
          <a:p>
            <a:pPr defTabSz="457200" hangingPunct="0">
              <a:defRPr sz="2000" b="1"/>
            </a:pPr>
            <a:endParaRPr sz="2000" b="1" kern="0" dirty="0">
              <a:solidFill>
                <a:srgbClr val="000000"/>
              </a:solidFill>
              <a:sym typeface="Calibri"/>
            </a:endParaRPr>
          </a:p>
          <a:p>
            <a:pPr defTabSz="457200" hangingPunct="0">
              <a:defRPr sz="2000" b="1"/>
            </a:pPr>
            <a:endParaRPr sz="2000" b="1" kern="0" dirty="0">
              <a:solidFill>
                <a:srgbClr val="000000"/>
              </a:solidFill>
              <a:sym typeface="Calibri"/>
            </a:endParaRPr>
          </a:p>
          <a:p>
            <a:pPr defTabSz="457200" hangingPunct="0">
              <a:defRPr sz="2000" b="1"/>
            </a:pPr>
            <a:endParaRPr sz="2000" b="1" kern="0" dirty="0">
              <a:solidFill>
                <a:srgbClr val="000000"/>
              </a:solidFill>
              <a:sym typeface="Calibri"/>
            </a:endParaRPr>
          </a:p>
          <a:p>
            <a:pPr defTabSz="457200" hangingPunct="0">
              <a:defRPr sz="2000" b="1"/>
            </a:pPr>
            <a:r>
              <a:rPr sz="2000" b="1" kern="0" dirty="0">
                <a:solidFill>
                  <a:srgbClr val="000000"/>
                </a:solidFill>
                <a:sym typeface="Calibri"/>
              </a:rPr>
              <a:t>                         </a:t>
            </a:r>
          </a:p>
        </p:txBody>
      </p:sp>
      <p:sp>
        <p:nvSpPr>
          <p:cNvPr id="141" name="Triangle isocèle 14"/>
          <p:cNvSpPr/>
          <p:nvPr/>
        </p:nvSpPr>
        <p:spPr>
          <a:xfrm>
            <a:off x="2638684" y="2405231"/>
            <a:ext cx="2026921" cy="1573376"/>
          </a:xfrm>
          <a:prstGeom prst="triangle">
            <a:avLst/>
          </a:prstGeom>
          <a:gradFill>
            <a:gsLst>
              <a:gs pos="0">
                <a:srgbClr val="3F80CE"/>
              </a:gs>
              <a:gs pos="100000">
                <a:schemeClr val="accent1">
                  <a:hueOff val="357503"/>
                  <a:satOff val="54545"/>
                  <a:lumOff val="29273"/>
                </a:schemeClr>
              </a:gs>
            </a:gsLst>
            <a:lin ang="16200000"/>
          </a:gradFill>
          <a:ln>
            <a:solidFill>
              <a:srgbClr val="4A7EBB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pPr algn="ctr" defTabSz="457200" hangingPunct="0">
              <a:defRPr>
                <a:solidFill>
                  <a:srgbClr val="FFFFFF"/>
                </a:solidFill>
              </a:defRPr>
            </a:pPr>
            <a:endParaRPr kern="0">
              <a:solidFill>
                <a:srgbClr val="FFFFFF"/>
              </a:solidFill>
              <a:sym typeface="Calibri"/>
            </a:endParaRPr>
          </a:p>
        </p:txBody>
      </p:sp>
      <p:sp>
        <p:nvSpPr>
          <p:cNvPr id="142" name="ZoneTexte 15"/>
          <p:cNvSpPr txBox="1"/>
          <p:nvPr/>
        </p:nvSpPr>
        <p:spPr>
          <a:xfrm>
            <a:off x="3284234" y="2903225"/>
            <a:ext cx="1089661" cy="11387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defTabSz="457200" hangingPunct="0"/>
            <a:r>
              <a:rPr sz="2400" kern="0" dirty="0" err="1">
                <a:solidFill>
                  <a:srgbClr val="000000"/>
                </a:solidFill>
                <a:sym typeface="Calibri"/>
              </a:rPr>
              <a:t>Cité</a:t>
            </a:r>
            <a:endParaRPr sz="2400" kern="0" dirty="0">
              <a:solidFill>
                <a:srgbClr val="000000"/>
              </a:solidFill>
              <a:sym typeface="Calibri"/>
            </a:endParaRPr>
          </a:p>
          <a:p>
            <a:pPr defTabSz="457200" hangingPunct="0">
              <a:defRPr sz="1100" b="1"/>
            </a:pPr>
            <a:r>
              <a:rPr sz="1100" b="1" kern="0" dirty="0" err="1">
                <a:solidFill>
                  <a:srgbClr val="000000"/>
                </a:solidFill>
                <a:sym typeface="Calibri"/>
              </a:rPr>
              <a:t>Dispositifs</a:t>
            </a:r>
            <a:endParaRPr sz="1100" b="1" kern="0" dirty="0">
              <a:solidFill>
                <a:srgbClr val="000000"/>
              </a:solidFill>
              <a:sym typeface="Calibri"/>
            </a:endParaRPr>
          </a:p>
          <a:p>
            <a:pPr defTabSz="457200" hangingPunct="0">
              <a:defRPr sz="1100" b="1"/>
            </a:pPr>
            <a:r>
              <a:rPr sz="1100" b="1" kern="0" dirty="0">
                <a:solidFill>
                  <a:srgbClr val="000000"/>
                </a:solidFill>
                <a:sym typeface="Calibri"/>
              </a:rPr>
              <a:t> pour le </a:t>
            </a:r>
            <a:r>
              <a:rPr sz="1100" b="1" kern="0" dirty="0" err="1">
                <a:solidFill>
                  <a:srgbClr val="000000"/>
                </a:solidFill>
                <a:sym typeface="Calibri"/>
              </a:rPr>
              <a:t>citoyen</a:t>
            </a:r>
            <a:r>
              <a:rPr sz="1100" b="1" kern="0" dirty="0">
                <a:solidFill>
                  <a:srgbClr val="000000"/>
                </a:solidFill>
                <a:sym typeface="Calibri"/>
              </a:rPr>
              <a:t>:</a:t>
            </a:r>
          </a:p>
          <a:p>
            <a:pPr defTabSz="457200" hangingPunct="0">
              <a:defRPr sz="1100" b="1"/>
            </a:pPr>
            <a:r>
              <a:rPr sz="1100" b="1" kern="0" dirty="0">
                <a:solidFill>
                  <a:srgbClr val="000000"/>
                </a:solidFill>
                <a:sym typeface="Calibri"/>
              </a:rPr>
              <a:t>Santé, sport, </a:t>
            </a:r>
            <a:r>
              <a:rPr sz="1100" b="1" kern="0" dirty="0" err="1">
                <a:solidFill>
                  <a:srgbClr val="000000"/>
                </a:solidFill>
                <a:sym typeface="Calibri"/>
              </a:rPr>
              <a:t>loisirs</a:t>
            </a:r>
            <a:r>
              <a:rPr sz="1100" b="1" kern="0" dirty="0">
                <a:solidFill>
                  <a:srgbClr val="000000"/>
                </a:solidFill>
                <a:sym typeface="Calibri"/>
              </a:rPr>
              <a:t>, culture</a:t>
            </a:r>
          </a:p>
        </p:txBody>
      </p:sp>
      <p:sp>
        <p:nvSpPr>
          <p:cNvPr id="143" name="Connecteur droit avec flèche 22"/>
          <p:cNvSpPr/>
          <p:nvPr/>
        </p:nvSpPr>
        <p:spPr>
          <a:xfrm flipH="1">
            <a:off x="2834653" y="4244368"/>
            <a:ext cx="674371" cy="647701"/>
          </a:xfrm>
          <a:prstGeom prst="line">
            <a:avLst/>
          </a:prstGeom>
          <a:ln w="25400">
            <a:solidFill>
              <a:schemeClr val="accent1"/>
            </a:solidFill>
            <a:tailEnd type="triangle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hangingPunct="0"/>
            <a:endParaRPr kern="0">
              <a:solidFill>
                <a:srgbClr val="000000"/>
              </a:solidFill>
              <a:sym typeface="Calibri"/>
            </a:endParaRPr>
          </a:p>
        </p:txBody>
      </p:sp>
      <p:sp>
        <p:nvSpPr>
          <p:cNvPr id="144" name="Connecteur droit avec flèche 31"/>
          <p:cNvSpPr/>
          <p:nvPr/>
        </p:nvSpPr>
        <p:spPr>
          <a:xfrm>
            <a:off x="2771878" y="5440707"/>
            <a:ext cx="2529842" cy="1"/>
          </a:xfrm>
          <a:prstGeom prst="line">
            <a:avLst/>
          </a:prstGeom>
          <a:ln w="25400">
            <a:solidFill>
              <a:schemeClr val="accent1"/>
            </a:solidFill>
            <a:headEnd type="triangle"/>
            <a:tailEnd type="triangle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defTabSz="457200" hangingPunct="0"/>
            <a:endParaRPr kern="0">
              <a:solidFill>
                <a:srgbClr val="000000"/>
              </a:solidFill>
              <a:sym typeface="Calibri"/>
            </a:endParaRPr>
          </a:p>
        </p:txBody>
      </p:sp>
      <p:sp>
        <p:nvSpPr>
          <p:cNvPr id="145" name="Connecteur en arc 36"/>
          <p:cNvSpPr/>
          <p:nvPr/>
        </p:nvSpPr>
        <p:spPr>
          <a:xfrm>
            <a:off x="4244354" y="4133557"/>
            <a:ext cx="914401" cy="9144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5400" y="0"/>
                  <a:pt x="10800" y="5400"/>
                  <a:pt x="10800" y="10800"/>
                </a:cubicBezTo>
                <a:cubicBezTo>
                  <a:pt x="10800" y="16200"/>
                  <a:pt x="16200" y="21600"/>
                  <a:pt x="21600" y="21600"/>
                </a:cubicBezTo>
              </a:path>
            </a:pathLst>
          </a:custGeom>
          <a:ln w="25400">
            <a:solidFill>
              <a:schemeClr val="accent1"/>
            </a:solidFill>
            <a:headEnd type="triangle"/>
            <a:tailEnd type="triangle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 anchor="ctr"/>
          <a:lstStyle/>
          <a:p>
            <a:pPr defTabSz="457200" hangingPunct="0"/>
            <a:endParaRPr kern="0">
              <a:solidFill>
                <a:srgbClr val="000000"/>
              </a:solidFill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84058798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3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" grpId="0" animBg="1" advAuto="0"/>
      <p:bldP spid="133" grpId="0" build="p" animBg="1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Ellipse 6"/>
          <p:cNvSpPr/>
          <p:nvPr/>
        </p:nvSpPr>
        <p:spPr>
          <a:xfrm>
            <a:off x="2757025" y="1412777"/>
            <a:ext cx="3733801" cy="3080890"/>
          </a:xfrm>
          <a:prstGeom prst="ellipse">
            <a:avLst/>
          </a:prstGeom>
          <a:gradFill>
            <a:gsLst>
              <a:gs pos="0">
                <a:srgbClr val="3F80CE"/>
              </a:gs>
              <a:gs pos="100000">
                <a:schemeClr val="accent1">
                  <a:hueOff val="357503"/>
                  <a:satOff val="54545"/>
                  <a:lumOff val="29273"/>
                </a:schemeClr>
              </a:gs>
            </a:gsLst>
            <a:lin ang="16200000"/>
          </a:gradFill>
          <a:ln>
            <a:solidFill>
              <a:srgbClr val="4A7EBB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0" name="Titre 1"/>
          <p:cNvSpPr txBox="1">
            <a:spLocks noGrp="1"/>
          </p:cNvSpPr>
          <p:nvPr>
            <p:ph type="title"/>
          </p:nvPr>
        </p:nvSpPr>
        <p:spPr>
          <a:xfrm>
            <a:off x="683568" y="269804"/>
            <a:ext cx="8229600" cy="1143001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pPr algn="l"/>
            <a:r>
              <a:rPr lang="fr-FR" dirty="0" smtClean="0"/>
              <a:t>2-</a:t>
            </a:r>
            <a:r>
              <a:rPr b="1" dirty="0" smtClean="0"/>
              <a:t> </a:t>
            </a:r>
            <a:r>
              <a:rPr b="1" dirty="0"/>
              <a:t>le </a:t>
            </a:r>
            <a:r>
              <a:rPr b="1" dirty="0" err="1"/>
              <a:t>modèle</a:t>
            </a:r>
            <a:r>
              <a:rPr b="1" dirty="0"/>
              <a:t> </a:t>
            </a:r>
            <a:r>
              <a:rPr b="1" dirty="0" err="1"/>
              <a:t>coéducatif</a:t>
            </a:r>
            <a:endParaRPr b="1" dirty="0"/>
          </a:p>
        </p:txBody>
      </p:sp>
      <p:grpSp>
        <p:nvGrpSpPr>
          <p:cNvPr id="153" name="Forme libre 3"/>
          <p:cNvGrpSpPr/>
          <p:nvPr/>
        </p:nvGrpSpPr>
        <p:grpSpPr>
          <a:xfrm>
            <a:off x="683568" y="2996952"/>
            <a:ext cx="7992888" cy="2993428"/>
            <a:chOff x="0" y="26445"/>
            <a:chExt cx="8305801" cy="2959550"/>
          </a:xfrm>
        </p:grpSpPr>
        <p:sp>
          <p:nvSpPr>
            <p:cNvPr id="151" name="Figure"/>
            <p:cNvSpPr/>
            <p:nvPr/>
          </p:nvSpPr>
          <p:spPr>
            <a:xfrm>
              <a:off x="0" y="26445"/>
              <a:ext cx="8305801" cy="295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362" y="1016"/>
                  </a:moveTo>
                  <a:cubicBezTo>
                    <a:pt x="18807" y="1016"/>
                    <a:pt x="21600" y="5624"/>
                    <a:pt x="21600" y="11308"/>
                  </a:cubicBezTo>
                  <a:cubicBezTo>
                    <a:pt x="21600" y="16992"/>
                    <a:pt x="18807" y="21600"/>
                    <a:pt x="15362" y="21600"/>
                  </a:cubicBezTo>
                  <a:cubicBezTo>
                    <a:pt x="13639" y="21600"/>
                    <a:pt x="12080" y="20448"/>
                    <a:pt x="10951" y="18586"/>
                  </a:cubicBezTo>
                  <a:lnTo>
                    <a:pt x="10835" y="18376"/>
                  </a:lnTo>
                  <a:lnTo>
                    <a:pt x="11211" y="17670"/>
                  </a:lnTo>
                  <a:cubicBezTo>
                    <a:pt x="12114" y="15803"/>
                    <a:pt x="12656" y="13410"/>
                    <a:pt x="12656" y="10800"/>
                  </a:cubicBezTo>
                  <a:cubicBezTo>
                    <a:pt x="12656" y="8190"/>
                    <a:pt x="12114" y="5797"/>
                    <a:pt x="11211" y="3930"/>
                  </a:cubicBezTo>
                  <a:lnTo>
                    <a:pt x="11125" y="3769"/>
                  </a:lnTo>
                  <a:lnTo>
                    <a:pt x="11394" y="3367"/>
                  </a:lnTo>
                  <a:cubicBezTo>
                    <a:pt x="12472" y="1898"/>
                    <a:pt x="13854" y="1016"/>
                    <a:pt x="15362" y="1016"/>
                  </a:cubicBezTo>
                  <a:close/>
                  <a:moveTo>
                    <a:pt x="6328" y="0"/>
                  </a:moveTo>
                  <a:cubicBezTo>
                    <a:pt x="8075" y="0"/>
                    <a:pt x="9657" y="1209"/>
                    <a:pt x="10803" y="3163"/>
                  </a:cubicBezTo>
                  <a:lnTo>
                    <a:pt x="11125" y="3769"/>
                  </a:lnTo>
                  <a:lnTo>
                    <a:pt x="10951" y="4031"/>
                  </a:lnTo>
                  <a:cubicBezTo>
                    <a:pt x="9822" y="5893"/>
                    <a:pt x="9124" y="8466"/>
                    <a:pt x="9124" y="11308"/>
                  </a:cubicBezTo>
                  <a:cubicBezTo>
                    <a:pt x="9124" y="13795"/>
                    <a:pt x="9658" y="16076"/>
                    <a:pt x="10548" y="17855"/>
                  </a:cubicBezTo>
                  <a:lnTo>
                    <a:pt x="10835" y="18376"/>
                  </a:lnTo>
                  <a:lnTo>
                    <a:pt x="10803" y="18437"/>
                  </a:lnTo>
                  <a:cubicBezTo>
                    <a:pt x="9657" y="20391"/>
                    <a:pt x="8075" y="21600"/>
                    <a:pt x="6328" y="21600"/>
                  </a:cubicBezTo>
                  <a:cubicBezTo>
                    <a:pt x="2833" y="21600"/>
                    <a:pt x="0" y="16765"/>
                    <a:pt x="0" y="10800"/>
                  </a:cubicBezTo>
                  <a:cubicBezTo>
                    <a:pt x="0" y="4835"/>
                    <a:pt x="2833" y="0"/>
                    <a:pt x="6328" y="0"/>
                  </a:cubicBezTo>
                  <a:close/>
                </a:path>
              </a:pathLst>
            </a:custGeom>
            <a:solidFill>
              <a:schemeClr val="accent1"/>
            </a:solidFill>
            <a:ln w="25400" cap="flat">
              <a:solidFill>
                <a:srgbClr val="3A5E8A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000" b="1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2" name="Familles:…"/>
            <p:cNvSpPr txBox="1"/>
            <p:nvPr/>
          </p:nvSpPr>
          <p:spPr>
            <a:xfrm>
              <a:off x="282755" y="106473"/>
              <a:ext cx="8023046" cy="279949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>
                <a:defRPr sz="2000" b="1">
                  <a:solidFill>
                    <a:srgbClr val="FFFFFF"/>
                  </a:solidFill>
                </a:defRPr>
              </a:pPr>
              <a:r>
                <a:rPr dirty="0"/>
                <a:t>               </a:t>
              </a:r>
              <a:r>
                <a:rPr dirty="0" err="1"/>
                <a:t>Familles</a:t>
              </a:r>
              <a:r>
                <a:rPr dirty="0"/>
                <a:t>: </a:t>
              </a:r>
            </a:p>
            <a:p>
              <a:pPr>
                <a:defRPr sz="2000" b="1">
                  <a:solidFill>
                    <a:srgbClr val="FFFFFF"/>
                  </a:solidFill>
                </a:defRPr>
              </a:pPr>
              <a:r>
                <a:rPr dirty="0"/>
                <a:t>        </a:t>
              </a:r>
              <a:r>
                <a:rPr dirty="0" err="1"/>
                <a:t>projet</a:t>
              </a:r>
              <a:r>
                <a:rPr dirty="0"/>
                <a:t> </a:t>
              </a:r>
              <a:r>
                <a:rPr dirty="0" err="1"/>
                <a:t>éducatif</a:t>
              </a:r>
              <a:r>
                <a:rPr dirty="0"/>
                <a:t>                   </a:t>
              </a:r>
              <a:endParaRPr lang="fr-FR" dirty="0" smtClean="0"/>
            </a:p>
            <a:p>
              <a:pPr>
                <a:defRPr sz="2000" b="1">
                  <a:solidFill>
                    <a:srgbClr val="FFFFFF"/>
                  </a:solidFill>
                </a:defRPr>
              </a:pPr>
              <a:endParaRPr lang="fr-FR" sz="1800" dirty="0">
                <a:solidFill>
                  <a:srgbClr val="FF0000"/>
                </a:solidFill>
              </a:endParaRPr>
            </a:p>
            <a:p>
              <a:pPr>
                <a:defRPr sz="2000" b="1">
                  <a:solidFill>
                    <a:srgbClr val="FFFFFF"/>
                  </a:solidFill>
                </a:defRPr>
              </a:pPr>
              <a:endParaRPr lang="fr-FR" dirty="0" smtClean="0">
                <a:solidFill>
                  <a:srgbClr val="FF0000"/>
                </a:solidFill>
              </a:endParaRPr>
            </a:p>
            <a:p>
              <a:pPr>
                <a:defRPr sz="2000" b="1">
                  <a:solidFill>
                    <a:srgbClr val="FFFFFF"/>
                  </a:solidFill>
                </a:defRPr>
              </a:pPr>
              <a:r>
                <a:rPr lang="fr-FR" sz="1800" dirty="0">
                  <a:solidFill>
                    <a:srgbClr val="FF0000"/>
                  </a:solidFill>
                </a:rPr>
                <a:t> </a:t>
              </a:r>
              <a:r>
                <a:rPr lang="fr-FR" sz="1800" dirty="0" smtClean="0">
                  <a:solidFill>
                    <a:srgbClr val="FF0000"/>
                  </a:solidFill>
                </a:rPr>
                <a:t>                                                         </a:t>
              </a:r>
              <a:r>
                <a:rPr sz="1800" dirty="0" err="1" smtClean="0">
                  <a:solidFill>
                    <a:srgbClr val="FF0000"/>
                  </a:solidFill>
                </a:rPr>
                <a:t>Responsabilité</a:t>
              </a:r>
              <a:r>
                <a:rPr dirty="0" smtClean="0">
                  <a:solidFill>
                    <a:srgbClr val="FF0000"/>
                  </a:solidFill>
                </a:rPr>
                <a:t> </a:t>
              </a:r>
              <a:endParaRPr dirty="0">
                <a:solidFill>
                  <a:srgbClr val="FF0000"/>
                </a:solidFill>
              </a:endParaRPr>
            </a:p>
            <a:p>
              <a:pPr>
                <a:defRPr sz="2000" b="1">
                  <a:solidFill>
                    <a:srgbClr val="FFFFFF"/>
                  </a:solidFill>
                </a:defRPr>
              </a:pPr>
              <a:r>
                <a:rPr dirty="0"/>
                <a:t>           </a:t>
              </a:r>
              <a:r>
                <a:rPr lang="fr-FR" dirty="0" smtClean="0"/>
                <a:t>                       </a:t>
              </a:r>
              <a:r>
                <a:rPr dirty="0" smtClean="0"/>
                <a:t>                      </a:t>
              </a:r>
              <a:r>
                <a:rPr dirty="0" err="1">
                  <a:solidFill>
                    <a:srgbClr val="FF0000"/>
                  </a:solidFill>
                </a:rPr>
                <a:t>éducative</a:t>
              </a:r>
              <a:endParaRPr dirty="0">
                <a:solidFill>
                  <a:srgbClr val="FF0000"/>
                </a:solidFill>
              </a:endParaRPr>
            </a:p>
            <a:p>
              <a:pPr>
                <a:defRPr sz="2000" b="1">
                  <a:solidFill>
                    <a:srgbClr val="FF0000"/>
                  </a:solidFill>
                </a:defRPr>
              </a:pPr>
              <a:r>
                <a:rPr dirty="0"/>
                <a:t>                                                         </a:t>
              </a:r>
              <a:r>
                <a:rPr dirty="0" err="1" smtClean="0"/>
                <a:t>partagée</a:t>
              </a:r>
              <a:r>
                <a:rPr dirty="0" smtClean="0"/>
                <a:t>                        </a:t>
              </a:r>
              <a:r>
                <a:rPr lang="fr-FR" dirty="0" smtClean="0"/>
                <a:t>    </a:t>
              </a:r>
              <a:r>
                <a:rPr dirty="0" err="1" smtClean="0">
                  <a:solidFill>
                    <a:srgbClr val="FFFFFF"/>
                  </a:solidFill>
                </a:rPr>
                <a:t>Ecole</a:t>
              </a:r>
              <a:r>
                <a:rPr dirty="0">
                  <a:solidFill>
                    <a:srgbClr val="FFFFFF"/>
                  </a:solidFill>
                </a:rPr>
                <a:t>: </a:t>
              </a:r>
              <a:r>
                <a:rPr dirty="0" err="1">
                  <a:solidFill>
                    <a:srgbClr val="FFFFFF"/>
                  </a:solidFill>
                </a:rPr>
                <a:t>projet</a:t>
              </a:r>
              <a:r>
                <a:rPr dirty="0">
                  <a:solidFill>
                    <a:srgbClr val="FFFFFF"/>
                  </a:solidFill>
                </a:rPr>
                <a:t> </a:t>
              </a:r>
            </a:p>
            <a:p>
              <a:pPr>
                <a:defRPr sz="2000" b="1">
                  <a:solidFill>
                    <a:srgbClr val="FFFFFF"/>
                  </a:solidFill>
                </a:defRPr>
              </a:pPr>
              <a:r>
                <a:rPr dirty="0"/>
                <a:t>                                                                                                   </a:t>
              </a:r>
              <a:r>
                <a:rPr dirty="0" err="1" smtClean="0"/>
                <a:t>pédagogique</a:t>
              </a:r>
              <a:r>
                <a:rPr dirty="0" smtClean="0"/>
                <a:t> </a:t>
              </a:r>
              <a:endParaRPr dirty="0"/>
            </a:p>
            <a:p>
              <a:pPr>
                <a:defRPr sz="2000" b="1">
                  <a:solidFill>
                    <a:srgbClr val="FFFFFF"/>
                  </a:solidFill>
                </a:defRPr>
              </a:pPr>
              <a:r>
                <a:rPr dirty="0"/>
                <a:t>                                                                                                 </a:t>
              </a:r>
              <a:r>
                <a:rPr dirty="0" smtClean="0"/>
                <a:t>et </a:t>
              </a:r>
              <a:r>
                <a:rPr dirty="0" err="1"/>
                <a:t>éducatif</a:t>
              </a:r>
              <a:endParaRPr dirty="0"/>
            </a:p>
          </p:txBody>
        </p:sp>
      </p:grpSp>
      <p:sp>
        <p:nvSpPr>
          <p:cNvPr id="154" name="Rectangle 4"/>
          <p:cNvSpPr txBox="1"/>
          <p:nvPr/>
        </p:nvSpPr>
        <p:spPr>
          <a:xfrm>
            <a:off x="2286000" y="2551838"/>
            <a:ext cx="4572000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r>
              <a:t> </a:t>
            </a:r>
          </a:p>
        </p:txBody>
      </p:sp>
      <p:sp>
        <p:nvSpPr>
          <p:cNvPr id="156" name="ZoneTexte 8"/>
          <p:cNvSpPr txBox="1"/>
          <p:nvPr/>
        </p:nvSpPr>
        <p:spPr>
          <a:xfrm>
            <a:off x="3709902" y="1628828"/>
            <a:ext cx="2008823" cy="1015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2000" b="1"/>
            </a:pPr>
            <a:r>
              <a:rPr lang="fr-FR" dirty="0" smtClean="0"/>
              <a:t>           </a:t>
            </a:r>
            <a:r>
              <a:rPr dirty="0" err="1" smtClean="0"/>
              <a:t>Cité</a:t>
            </a:r>
            <a:endParaRPr dirty="0"/>
          </a:p>
          <a:p>
            <a:pPr>
              <a:defRPr sz="2000"/>
            </a:pPr>
            <a:r>
              <a:rPr lang="fr-FR" dirty="0" smtClean="0"/>
              <a:t>   </a:t>
            </a:r>
            <a:r>
              <a:rPr dirty="0" err="1" smtClean="0"/>
              <a:t>Projet</a:t>
            </a:r>
            <a:r>
              <a:rPr dirty="0" smtClean="0"/>
              <a:t> </a:t>
            </a:r>
            <a:r>
              <a:rPr dirty="0" err="1"/>
              <a:t>éducatif</a:t>
            </a:r>
            <a:r>
              <a:rPr dirty="0"/>
              <a:t> </a:t>
            </a:r>
            <a:endParaRPr lang="fr-FR" dirty="0" smtClean="0"/>
          </a:p>
          <a:p>
            <a:pPr>
              <a:defRPr sz="2000"/>
            </a:pPr>
            <a:r>
              <a:rPr lang="fr-FR" dirty="0" smtClean="0"/>
              <a:t>   </a:t>
            </a:r>
            <a:r>
              <a:rPr dirty="0" smtClean="0"/>
              <a:t>de </a:t>
            </a:r>
            <a:r>
              <a:rPr dirty="0" err="1"/>
              <a:t>territoire</a:t>
            </a:r>
            <a:endParaRPr dirty="0"/>
          </a:p>
        </p:txBody>
      </p:sp>
      <p:sp>
        <p:nvSpPr>
          <p:cNvPr id="3" name="Double flèche horizontale 2"/>
          <p:cNvSpPr/>
          <p:nvPr/>
        </p:nvSpPr>
        <p:spPr>
          <a:xfrm rot="18331566">
            <a:off x="2163462" y="3542286"/>
            <a:ext cx="2470739" cy="733659"/>
          </a:xfrm>
          <a:prstGeom prst="leftRightArrow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4" name="Double flèche horizontale 3"/>
          <p:cNvSpPr/>
          <p:nvPr/>
        </p:nvSpPr>
        <p:spPr>
          <a:xfrm rot="14664085">
            <a:off x="4857141" y="3636408"/>
            <a:ext cx="2489174" cy="733659"/>
          </a:xfrm>
          <a:prstGeom prst="leftRightArrow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5" name="Double flèche horizontale 4"/>
          <p:cNvSpPr/>
          <p:nvPr/>
        </p:nvSpPr>
        <p:spPr>
          <a:xfrm>
            <a:off x="3238137" y="5464754"/>
            <a:ext cx="2952328" cy="733659"/>
          </a:xfrm>
          <a:prstGeom prst="leftRightArrow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pic>
        <p:nvPicPr>
          <p:cNvPr id="155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969291" y="5685200"/>
            <a:ext cx="1693546" cy="1117165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4165993414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83847"/>
          </a:xfrm>
        </p:spPr>
        <p:txBody>
          <a:bodyPr>
            <a:normAutofit/>
          </a:bodyPr>
          <a:lstStyle/>
          <a:p>
            <a:pPr lvl="0">
              <a:spcBef>
                <a:spcPts val="1000"/>
              </a:spcBef>
            </a:pPr>
            <a:r>
              <a:rPr lang="fr-FR" sz="28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3-le modèle </a:t>
            </a:r>
            <a:r>
              <a:rPr lang="fr-FR" sz="2800" dirty="0" err="1" smtClean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co</a:t>
            </a:r>
            <a:r>
              <a:rPr lang="fr-FR" sz="28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-gestionnaire</a:t>
            </a:r>
            <a:endParaRPr lang="fr-FR" sz="4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8650" y="1340772"/>
            <a:ext cx="7886700" cy="4836195"/>
          </a:xfrm>
        </p:spPr>
        <p:txBody>
          <a:bodyPr/>
          <a:lstStyle/>
          <a:p>
            <a:pPr marL="0" indent="0">
              <a:buNone/>
            </a:pPr>
            <a:endParaRPr lang="fr-FR" dirty="0"/>
          </a:p>
        </p:txBody>
      </p:sp>
      <p:sp>
        <p:nvSpPr>
          <p:cNvPr id="11" name="Forme libre 10"/>
          <p:cNvSpPr/>
          <p:nvPr/>
        </p:nvSpPr>
        <p:spPr>
          <a:xfrm>
            <a:off x="1424353" y="2307108"/>
            <a:ext cx="5486400" cy="3770141"/>
          </a:xfrm>
          <a:custGeom>
            <a:avLst/>
            <a:gdLst>
              <a:gd name="connsiteX0" fmla="*/ 1216960 w 3018866"/>
              <a:gd name="connsiteY0" fmla="*/ 64450 h 2488070"/>
              <a:gd name="connsiteX1" fmla="*/ 1341387 w 3018866"/>
              <a:gd name="connsiteY1" fmla="*/ 70707 h 2488070"/>
              <a:gd name="connsiteX2" fmla="*/ 1436612 w 3018866"/>
              <a:gd name="connsiteY2" fmla="*/ 85178 h 2488070"/>
              <a:gd name="connsiteX3" fmla="*/ 1404494 w 3018866"/>
              <a:gd name="connsiteY3" fmla="*/ 97763 h 2488070"/>
              <a:gd name="connsiteX4" fmla="*/ 694766 w 3018866"/>
              <a:gd name="connsiteY4" fmla="*/ 1244035 h 2488070"/>
              <a:gd name="connsiteX5" fmla="*/ 1511258 w 3018866"/>
              <a:gd name="connsiteY5" fmla="*/ 2432141 h 2488070"/>
              <a:gd name="connsiteX6" fmla="*/ 1546556 w 3018866"/>
              <a:gd name="connsiteY6" fmla="*/ 2441857 h 2488070"/>
              <a:gd name="connsiteX7" fmla="*/ 1462220 w 3018866"/>
              <a:gd name="connsiteY7" fmla="*/ 2463451 h 2488070"/>
              <a:gd name="connsiteX8" fmla="*/ 1216960 w 3018866"/>
              <a:gd name="connsiteY8" fmla="*/ 2488070 h 2488070"/>
              <a:gd name="connsiteX9" fmla="*/ 0 w 3018866"/>
              <a:gd name="connsiteY9" fmla="*/ 1276260 h 2488070"/>
              <a:gd name="connsiteX10" fmla="*/ 1216960 w 3018866"/>
              <a:gd name="connsiteY10" fmla="*/ 64450 h 2488070"/>
              <a:gd name="connsiteX11" fmla="*/ 1856816 w 3018866"/>
              <a:gd name="connsiteY11" fmla="*/ 0 h 2488070"/>
              <a:gd name="connsiteX12" fmla="*/ 3018866 w 3018866"/>
              <a:gd name="connsiteY12" fmla="*/ 1244035 h 2488070"/>
              <a:gd name="connsiteX13" fmla="*/ 1856816 w 3018866"/>
              <a:gd name="connsiteY13" fmla="*/ 2488070 h 2488070"/>
              <a:gd name="connsiteX14" fmla="*/ 1622623 w 3018866"/>
              <a:gd name="connsiteY14" fmla="*/ 2462796 h 2488070"/>
              <a:gd name="connsiteX15" fmla="*/ 1546556 w 3018866"/>
              <a:gd name="connsiteY15" fmla="*/ 2441857 h 2488070"/>
              <a:gd name="connsiteX16" fmla="*/ 1578847 w 3018866"/>
              <a:gd name="connsiteY16" fmla="*/ 2433590 h 2488070"/>
              <a:gd name="connsiteX17" fmla="*/ 2433920 w 3018866"/>
              <a:gd name="connsiteY17" fmla="*/ 1276260 h 2488070"/>
              <a:gd name="connsiteX18" fmla="*/ 1462220 w 3018866"/>
              <a:gd name="connsiteY18" fmla="*/ 89070 h 2488070"/>
              <a:gd name="connsiteX19" fmla="*/ 1436612 w 3018866"/>
              <a:gd name="connsiteY19" fmla="*/ 85178 h 2488070"/>
              <a:gd name="connsiteX20" fmla="*/ 1511258 w 3018866"/>
              <a:gd name="connsiteY20" fmla="*/ 55929 h 2488070"/>
              <a:gd name="connsiteX21" fmla="*/ 1856816 w 3018866"/>
              <a:gd name="connsiteY21" fmla="*/ 0 h 2488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018866" h="2488070">
                <a:moveTo>
                  <a:pt x="1216960" y="64450"/>
                </a:moveTo>
                <a:cubicBezTo>
                  <a:pt x="1258967" y="64450"/>
                  <a:pt x="1300477" y="66569"/>
                  <a:pt x="1341387" y="70707"/>
                </a:cubicBezTo>
                <a:lnTo>
                  <a:pt x="1436612" y="85178"/>
                </a:lnTo>
                <a:lnTo>
                  <a:pt x="1404494" y="97763"/>
                </a:lnTo>
                <a:cubicBezTo>
                  <a:pt x="987417" y="286617"/>
                  <a:pt x="694766" y="728739"/>
                  <a:pt x="694766" y="1244035"/>
                </a:cubicBezTo>
                <a:cubicBezTo>
                  <a:pt x="694766" y="1802273"/>
                  <a:pt x="1038224" y="2274632"/>
                  <a:pt x="1511258" y="2432141"/>
                </a:cubicBezTo>
                <a:lnTo>
                  <a:pt x="1546556" y="2441857"/>
                </a:lnTo>
                <a:lnTo>
                  <a:pt x="1462220" y="2463451"/>
                </a:lnTo>
                <a:cubicBezTo>
                  <a:pt x="1382999" y="2479593"/>
                  <a:pt x="1300974" y="2488070"/>
                  <a:pt x="1216960" y="2488070"/>
                </a:cubicBezTo>
                <a:cubicBezTo>
                  <a:pt x="544852" y="2488070"/>
                  <a:pt x="0" y="1945524"/>
                  <a:pt x="0" y="1276260"/>
                </a:cubicBezTo>
                <a:cubicBezTo>
                  <a:pt x="0" y="606996"/>
                  <a:pt x="544852" y="64450"/>
                  <a:pt x="1216960" y="64450"/>
                </a:cubicBezTo>
                <a:close/>
                <a:moveTo>
                  <a:pt x="1856816" y="0"/>
                </a:moveTo>
                <a:cubicBezTo>
                  <a:pt x="2498598" y="0"/>
                  <a:pt x="3018866" y="556973"/>
                  <a:pt x="3018866" y="1244035"/>
                </a:cubicBezTo>
                <a:cubicBezTo>
                  <a:pt x="3018866" y="1931097"/>
                  <a:pt x="2498598" y="2488070"/>
                  <a:pt x="1856816" y="2488070"/>
                </a:cubicBezTo>
                <a:cubicBezTo>
                  <a:pt x="1776594" y="2488070"/>
                  <a:pt x="1698269" y="2479368"/>
                  <a:pt x="1622623" y="2462796"/>
                </a:cubicBezTo>
                <a:lnTo>
                  <a:pt x="1546556" y="2441857"/>
                </a:lnTo>
                <a:lnTo>
                  <a:pt x="1578847" y="2433590"/>
                </a:lnTo>
                <a:cubicBezTo>
                  <a:pt x="2074233" y="2280161"/>
                  <a:pt x="2433920" y="1820037"/>
                  <a:pt x="2433920" y="1276260"/>
                </a:cubicBezTo>
                <a:cubicBezTo>
                  <a:pt x="2433920" y="690654"/>
                  <a:pt x="2016768" y="202067"/>
                  <a:pt x="1462220" y="89070"/>
                </a:cubicBezTo>
                <a:lnTo>
                  <a:pt x="1436612" y="85178"/>
                </a:lnTo>
                <a:lnTo>
                  <a:pt x="1511258" y="55929"/>
                </a:lnTo>
                <a:cubicBezTo>
                  <a:pt x="1620420" y="19581"/>
                  <a:pt x="1736482" y="0"/>
                  <a:pt x="1856816" y="0"/>
                </a:cubicBezTo>
                <a:close/>
              </a:path>
            </a:pathLst>
          </a:cu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800" b="1" dirty="0">
                <a:solidFill>
                  <a:prstClr val="black"/>
                </a:solidFill>
              </a:rPr>
              <a:t>Familles</a:t>
            </a:r>
          </a:p>
          <a:p>
            <a:r>
              <a:rPr lang="fr-FR" dirty="0">
                <a:solidFill>
                  <a:prstClr val="black"/>
                </a:solidFill>
              </a:rPr>
              <a:t>Choix éducatifs</a:t>
            </a:r>
          </a:p>
          <a:p>
            <a:r>
              <a:rPr lang="fr-FR" dirty="0">
                <a:solidFill>
                  <a:prstClr val="black"/>
                </a:solidFill>
              </a:rPr>
              <a:t>+ choix de </a:t>
            </a:r>
            <a:r>
              <a:rPr lang="fr-FR" dirty="0" smtClean="0">
                <a:solidFill>
                  <a:prstClr val="black"/>
                </a:solidFill>
              </a:rPr>
              <a:t>l’école</a:t>
            </a:r>
          </a:p>
          <a:p>
            <a:r>
              <a:rPr lang="fr-FR" dirty="0" smtClean="0">
                <a:solidFill>
                  <a:prstClr val="black"/>
                </a:solidFill>
              </a:rPr>
              <a:t>Ou l’association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5866240" y="3484289"/>
            <a:ext cx="2090147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>
                <a:solidFill>
                  <a:prstClr val="black"/>
                </a:solidFill>
              </a:rPr>
              <a:t>École/ association</a:t>
            </a:r>
            <a:endParaRPr lang="fr-FR" sz="3200" b="1" dirty="0">
              <a:solidFill>
                <a:prstClr val="black"/>
              </a:solidFill>
            </a:endParaRPr>
          </a:p>
          <a:p>
            <a:r>
              <a:rPr lang="fr-FR" dirty="0">
                <a:solidFill>
                  <a:prstClr val="black"/>
                </a:solidFill>
              </a:rPr>
              <a:t>Choix </a:t>
            </a:r>
          </a:p>
          <a:p>
            <a:r>
              <a:rPr lang="fr-FR" dirty="0">
                <a:solidFill>
                  <a:prstClr val="black"/>
                </a:solidFill>
              </a:rPr>
              <a:t>pédagogiques</a:t>
            </a:r>
          </a:p>
          <a:p>
            <a:r>
              <a:rPr lang="fr-FR" dirty="0">
                <a:solidFill>
                  <a:prstClr val="black"/>
                </a:solidFill>
              </a:rPr>
              <a:t>+ choix </a:t>
            </a:r>
          </a:p>
          <a:p>
            <a:r>
              <a:rPr lang="fr-FR" dirty="0">
                <a:solidFill>
                  <a:prstClr val="black"/>
                </a:solidFill>
              </a:rPr>
              <a:t>des familles 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3229400" y="3124131"/>
            <a:ext cx="187633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dirty="0">
                <a:solidFill>
                  <a:prstClr val="black"/>
                </a:solidFill>
              </a:rPr>
              <a:t>Projet pédagogique</a:t>
            </a:r>
          </a:p>
          <a:p>
            <a:r>
              <a:rPr lang="fr-FR" b="1" i="1" dirty="0" err="1">
                <a:solidFill>
                  <a:prstClr val="black"/>
                </a:solidFill>
              </a:rPr>
              <a:t>co</a:t>
            </a:r>
            <a:r>
              <a:rPr lang="fr-FR" b="1" i="1" dirty="0">
                <a:solidFill>
                  <a:prstClr val="black"/>
                </a:solidFill>
              </a:rPr>
              <a:t>-construit  </a:t>
            </a:r>
          </a:p>
          <a:p>
            <a:pPr marL="285750" indent="-285750">
              <a:buFontTx/>
              <a:buChar char="-"/>
            </a:pPr>
            <a:r>
              <a:rPr lang="fr-FR" i="1" dirty="0">
                <a:solidFill>
                  <a:prstClr val="black"/>
                </a:solidFill>
              </a:rPr>
              <a:t>valeurs communes</a:t>
            </a:r>
          </a:p>
          <a:p>
            <a:pPr marL="285750" indent="-285750">
              <a:buFontTx/>
              <a:buChar char="-"/>
            </a:pPr>
            <a:r>
              <a:rPr lang="fr-FR" i="1" dirty="0">
                <a:solidFill>
                  <a:prstClr val="black"/>
                </a:solidFill>
              </a:rPr>
              <a:t>organisation, actions</a:t>
            </a:r>
          </a:p>
          <a:p>
            <a:pPr marL="285750" indent="-285750">
              <a:buFontTx/>
              <a:buChar char="-"/>
            </a:pPr>
            <a:r>
              <a:rPr lang="fr-FR" i="1" dirty="0" smtClean="0">
                <a:solidFill>
                  <a:prstClr val="black"/>
                </a:solidFill>
              </a:rPr>
              <a:t>administration  voire recrutement</a:t>
            </a:r>
            <a:endParaRPr lang="fr-FR" i="1" dirty="0">
              <a:solidFill>
                <a:prstClr val="black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00475" y="6254032"/>
            <a:ext cx="79341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prstClr val="black"/>
                </a:solidFill>
              </a:rPr>
              <a:t>écoles </a:t>
            </a:r>
            <a:r>
              <a:rPr lang="fr-FR" dirty="0">
                <a:solidFill>
                  <a:prstClr val="black"/>
                </a:solidFill>
              </a:rPr>
              <a:t>anglo-saxonnes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6591592" y="6553641"/>
            <a:ext cx="3086100" cy="365125"/>
          </a:xfrm>
        </p:spPr>
        <p:txBody>
          <a:bodyPr/>
          <a:lstStyle/>
          <a:p>
            <a:r>
              <a:rPr lang="fr-FR" dirty="0" smtClean="0">
                <a:solidFill>
                  <a:prstClr val="black">
                    <a:tint val="75000"/>
                  </a:prstClr>
                </a:solidFill>
              </a:rPr>
              <a:t>Catherine </a:t>
            </a:r>
            <a:r>
              <a:rPr lang="fr-FR" dirty="0" err="1" smtClean="0">
                <a:solidFill>
                  <a:prstClr val="black">
                    <a:tint val="75000"/>
                  </a:prstClr>
                </a:solidFill>
              </a:rPr>
              <a:t>Hurtig</a:t>
            </a:r>
            <a:r>
              <a:rPr lang="fr-FR" dirty="0" smtClean="0">
                <a:solidFill>
                  <a:prstClr val="black">
                    <a:tint val="75000"/>
                  </a:prstClr>
                </a:solidFill>
              </a:rPr>
              <a:t> Delattre</a:t>
            </a:r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E699-8BC4-4C55-862A-F266B5BB3A17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riangle isocèle 9"/>
          <p:cNvSpPr/>
          <p:nvPr/>
        </p:nvSpPr>
        <p:spPr>
          <a:xfrm>
            <a:off x="6588224" y="1556792"/>
            <a:ext cx="1728192" cy="136815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/>
              <a:t>Cité</a:t>
            </a:r>
            <a:endParaRPr lang="fr-FR" sz="2800" dirty="0"/>
          </a:p>
        </p:txBody>
      </p:sp>
      <p:sp>
        <p:nvSpPr>
          <p:cNvPr id="17" name="Double flèche horizontale 16"/>
          <p:cNvSpPr/>
          <p:nvPr/>
        </p:nvSpPr>
        <p:spPr>
          <a:xfrm>
            <a:off x="5105725" y="1822476"/>
            <a:ext cx="1607864" cy="67042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 smtClean="0"/>
          </a:p>
          <a:p>
            <a:pPr algn="ctr"/>
            <a:r>
              <a:rPr lang="fr-FR" dirty="0" smtClean="0"/>
              <a:t>partenariats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753613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166324"/>
          </a:xfrm>
        </p:spPr>
        <p:txBody>
          <a:bodyPr>
            <a:normAutofit fontScale="90000"/>
          </a:bodyPr>
          <a:lstStyle/>
          <a:p>
            <a:r>
              <a:rPr lang="fr-FR" sz="4000" dirty="0"/>
              <a:t>4-le modèle communautaire</a:t>
            </a:r>
            <a:br>
              <a:rPr lang="fr-FR" sz="4000" dirty="0"/>
            </a:br>
            <a:endParaRPr lang="fr-FR" sz="4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7967" y="1506074"/>
            <a:ext cx="7886700" cy="4388503"/>
          </a:xfrm>
        </p:spPr>
        <p:txBody>
          <a:bodyPr/>
          <a:lstStyle/>
          <a:p>
            <a:pPr marL="0" indent="0">
              <a:buNone/>
            </a:pPr>
            <a:endParaRPr lang="fr-FR" dirty="0"/>
          </a:p>
        </p:txBody>
      </p:sp>
      <p:sp>
        <p:nvSpPr>
          <p:cNvPr id="8" name="Ellipse 7"/>
          <p:cNvSpPr/>
          <p:nvPr/>
        </p:nvSpPr>
        <p:spPr>
          <a:xfrm>
            <a:off x="1177553" y="2276872"/>
            <a:ext cx="5173623" cy="3929645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9" name="Ellipse 8"/>
          <p:cNvSpPr/>
          <p:nvPr/>
        </p:nvSpPr>
        <p:spPr>
          <a:xfrm>
            <a:off x="3307977" y="3092824"/>
            <a:ext cx="2560168" cy="1855694"/>
          </a:xfrm>
          <a:prstGeom prst="ellipse">
            <a:avLst/>
          </a:prstGeom>
          <a:solidFill>
            <a:srgbClr val="954EC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>
                <a:solidFill>
                  <a:prstClr val="black"/>
                </a:solidFill>
              </a:rPr>
              <a:t>École</a:t>
            </a:r>
          </a:p>
          <a:p>
            <a:pPr algn="ctr"/>
            <a:r>
              <a:rPr lang="fr-FR" b="1" dirty="0">
                <a:solidFill>
                  <a:prstClr val="black"/>
                </a:solidFill>
              </a:rPr>
              <a:t>ou instruction à la maison</a:t>
            </a:r>
          </a:p>
          <a:p>
            <a:pPr algn="ctr"/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27790" y="2526156"/>
            <a:ext cx="304015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>
                <a:solidFill>
                  <a:prstClr val="black"/>
                </a:solidFill>
              </a:rPr>
              <a:t>Familles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1907710" y="4575265"/>
            <a:ext cx="3760231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i="1" dirty="0" smtClean="0">
              <a:solidFill>
                <a:prstClr val="black"/>
              </a:solidFill>
            </a:endParaRPr>
          </a:p>
          <a:p>
            <a:r>
              <a:rPr lang="fr-FR" sz="2000" i="1" dirty="0" smtClean="0">
                <a:solidFill>
                  <a:prstClr val="black"/>
                </a:solidFill>
              </a:rPr>
              <a:t>Projet </a:t>
            </a:r>
            <a:r>
              <a:rPr lang="fr-FR" sz="2000" i="1" dirty="0">
                <a:solidFill>
                  <a:prstClr val="black"/>
                </a:solidFill>
              </a:rPr>
              <a:t>éducatif et  </a:t>
            </a:r>
            <a:endParaRPr lang="fr-FR" sz="2000" i="1" dirty="0" smtClean="0">
              <a:solidFill>
                <a:prstClr val="black"/>
              </a:solidFill>
            </a:endParaRPr>
          </a:p>
          <a:p>
            <a:r>
              <a:rPr lang="fr-FR" sz="2000" dirty="0" smtClean="0">
                <a:solidFill>
                  <a:prstClr val="black"/>
                </a:solidFill>
              </a:rPr>
              <a:t>pédagogique unique</a:t>
            </a:r>
            <a:endParaRPr lang="fr-FR" sz="2000" dirty="0">
              <a:solidFill>
                <a:prstClr val="black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6064055" y="6458636"/>
            <a:ext cx="3086100" cy="365125"/>
          </a:xfrm>
        </p:spPr>
        <p:txBody>
          <a:bodyPr/>
          <a:lstStyle/>
          <a:p>
            <a:r>
              <a:rPr lang="fr-FR" dirty="0" smtClean="0">
                <a:solidFill>
                  <a:prstClr val="black">
                    <a:tint val="75000"/>
                  </a:prstClr>
                </a:solidFill>
              </a:rPr>
              <a:t>Catherine </a:t>
            </a:r>
            <a:r>
              <a:rPr lang="fr-FR" dirty="0" err="1" smtClean="0">
                <a:solidFill>
                  <a:prstClr val="black">
                    <a:tint val="75000"/>
                  </a:prstClr>
                </a:solidFill>
              </a:rPr>
              <a:t>Hurtig</a:t>
            </a:r>
            <a:r>
              <a:rPr lang="fr-FR" dirty="0" smtClean="0">
                <a:solidFill>
                  <a:prstClr val="black">
                    <a:tint val="75000"/>
                  </a:prstClr>
                </a:solidFill>
              </a:rPr>
              <a:t> Delattre</a:t>
            </a:r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E699-8BC4-4C55-862A-F266B5BB3A17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riangle isocèle 6"/>
          <p:cNvSpPr/>
          <p:nvPr/>
        </p:nvSpPr>
        <p:spPr>
          <a:xfrm>
            <a:off x="6380288" y="1330302"/>
            <a:ext cx="2387217" cy="170294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/>
              <a:t>Cité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25027053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b="1" dirty="0"/>
              <a:t>Préalables à la </a:t>
            </a:r>
            <a:r>
              <a:rPr lang="fr-FR" sz="3600" b="1" dirty="0" smtClean="0"/>
              <a:t>coéducation : </a:t>
            </a:r>
            <a:r>
              <a:rPr lang="fr-FR" sz="3600" b="1" dirty="0"/>
              <a:t>des parti-pris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8650" y="1484784"/>
            <a:ext cx="7886700" cy="4692179"/>
          </a:xfrm>
        </p:spPr>
        <p:txBody>
          <a:bodyPr>
            <a:noAutofit/>
          </a:bodyPr>
          <a:lstStyle/>
          <a:p>
            <a:r>
              <a:rPr lang="fr-FR" sz="1800" b="1" dirty="0">
                <a:latin typeface="Calibri" panose="020F0502020204030204" pitchFamily="34" charset="0"/>
                <a:cs typeface="Calibri" panose="020F0502020204030204" pitchFamily="34" charset="0"/>
              </a:rPr>
              <a:t>Parti-pris  n°1</a:t>
            </a:r>
            <a:r>
              <a:rPr lang="fr-FR" sz="1800" dirty="0">
                <a:latin typeface="Calibri" panose="020F0502020204030204" pitchFamily="34" charset="0"/>
                <a:cs typeface="Calibri" panose="020F0502020204030204" pitchFamily="34" charset="0"/>
              </a:rPr>
              <a:t>: la famille et l’école apportent de manière complémentaire éducation et </a:t>
            </a:r>
            <a:r>
              <a:rPr lang="fr-F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instruction, </a:t>
            </a:r>
            <a:r>
              <a:rPr lang="fr-FR" sz="1800" dirty="0">
                <a:latin typeface="Calibri" panose="020F0502020204030204" pitchFamily="34" charset="0"/>
                <a:cs typeface="Calibri" panose="020F0502020204030204" pitchFamily="34" charset="0"/>
              </a:rPr>
              <a:t>il n’y  pas de répartition étanche de ces deux missions entre famille et école. </a:t>
            </a:r>
          </a:p>
          <a:p>
            <a:r>
              <a:rPr lang="fr-FR" sz="1800" b="1" dirty="0">
                <a:latin typeface="Calibri" panose="020F0502020204030204" pitchFamily="34" charset="0"/>
                <a:cs typeface="Calibri" panose="020F0502020204030204" pitchFamily="34" charset="0"/>
              </a:rPr>
              <a:t>Parti-pris n°2 </a:t>
            </a:r>
            <a:r>
              <a:rPr lang="fr-FR" sz="1800" dirty="0">
                <a:latin typeface="Calibri" panose="020F0502020204030204" pitchFamily="34" charset="0"/>
                <a:cs typeface="Calibri" panose="020F0502020204030204" pitchFamily="34" charset="0"/>
              </a:rPr>
              <a:t>: une certaine“ porosité » entre les sphères éducatives est souhaitable pour l’enfant et utile pour les éducateurs : elle apporte davantage de continuité et de qualité </a:t>
            </a:r>
            <a:r>
              <a:rPr lang="fr-F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d’accompagnement. Le </a:t>
            </a:r>
            <a:r>
              <a:rPr lang="fr-FR" sz="1800" dirty="0">
                <a:latin typeface="Calibri" panose="020F0502020204030204" pitchFamily="34" charset="0"/>
                <a:cs typeface="Calibri" panose="020F0502020204030204" pitchFamily="34" charset="0"/>
              </a:rPr>
              <a:t>but </a:t>
            </a:r>
            <a:r>
              <a:rPr lang="fr-F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est le dialogue et non le modèle </a:t>
            </a:r>
            <a:r>
              <a:rPr lang="fr-FR" sz="1800" dirty="0">
                <a:latin typeface="Calibri" panose="020F0502020204030204" pitchFamily="34" charset="0"/>
                <a:cs typeface="Calibri" panose="020F0502020204030204" pitchFamily="34" charset="0"/>
              </a:rPr>
              <a:t>unique</a:t>
            </a:r>
            <a:r>
              <a:rPr lang="fr-F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fr-FR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1800" b="1" dirty="0">
                <a:latin typeface="Calibri" panose="020F0502020204030204" pitchFamily="34" charset="0"/>
                <a:cs typeface="Calibri" panose="020F0502020204030204" pitchFamily="34" charset="0"/>
              </a:rPr>
              <a:t>Parti-pris n°3</a:t>
            </a:r>
            <a:r>
              <a:rPr lang="fr-FR" sz="1800" dirty="0">
                <a:latin typeface="Calibri" panose="020F0502020204030204" pitchFamily="34" charset="0"/>
                <a:cs typeface="Calibri" panose="020F0502020204030204" pitchFamily="34" charset="0"/>
              </a:rPr>
              <a:t>: la compétence parentale est partagée par tous, au-delà des difficultés et avec les diversités de postures éducatives existant dans notre société </a:t>
            </a:r>
            <a:r>
              <a:rPr lang="fr-F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plurielle.</a:t>
            </a:r>
            <a:endParaRPr lang="fr-FR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1800" b="1" dirty="0">
                <a:latin typeface="Calibri" panose="020F0502020204030204" pitchFamily="34" charset="0"/>
                <a:cs typeface="Calibri" panose="020F0502020204030204" pitchFamily="34" charset="0"/>
              </a:rPr>
              <a:t>Parti-pris n°4 </a:t>
            </a:r>
            <a:r>
              <a:rPr lang="fr-FR" sz="1800" dirty="0">
                <a:latin typeface="Calibri" panose="020F0502020204030204" pitchFamily="34" charset="0"/>
                <a:cs typeface="Calibri" panose="020F0502020204030204" pitchFamily="34" charset="0"/>
              </a:rPr>
              <a:t>: la relation </a:t>
            </a:r>
            <a:r>
              <a:rPr lang="fr-FR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coéducative</a:t>
            </a:r>
            <a:r>
              <a:rPr lang="fr-FR" sz="1800" dirty="0">
                <a:latin typeface="Calibri" panose="020F0502020204030204" pitchFamily="34" charset="0"/>
                <a:cs typeface="Calibri" panose="020F0502020204030204" pitchFamily="34" charset="0"/>
              </a:rPr>
              <a:t> doit se construire en tenant compte de la diversité des démarches pédagogiques dans l’école et hors l’école.</a:t>
            </a:r>
          </a:p>
          <a:p>
            <a:pPr marL="0" indent="0">
              <a:buNone/>
            </a:pPr>
            <a:r>
              <a:rPr lang="fr-FR" sz="1800" dirty="0">
                <a:latin typeface="Calibri" panose="020F0502020204030204" pitchFamily="34" charset="0"/>
                <a:cs typeface="Calibri" panose="020F0502020204030204" pitchFamily="34" charset="0"/>
              </a:rPr>
              <a:t>Ces partis-pris donnent à considérer la relation  école-famille comme une </a:t>
            </a:r>
            <a:r>
              <a:rPr lang="fr-FR" sz="1800" b="1" dirty="0">
                <a:latin typeface="Calibri" panose="020F0502020204030204" pitchFamily="34" charset="0"/>
                <a:cs typeface="Calibri" panose="020F0502020204030204" pitchFamily="34" charset="0"/>
              </a:rPr>
              <a:t>relation de réciprocité</a:t>
            </a:r>
            <a:r>
              <a:rPr lang="fr-FR" sz="1800" dirty="0">
                <a:latin typeface="Calibri" panose="020F0502020204030204" pitchFamily="34" charset="0"/>
                <a:cs typeface="Calibri" panose="020F0502020204030204" pitchFamily="34" charset="0"/>
              </a:rPr>
              <a:t>, alors qu’elle se réduit trop souvent pour les professionnels  à « communiquer avec les parents pour leur faire comprendre ce qu’on attend d‘eux </a:t>
            </a:r>
            <a:r>
              <a:rPr lang="fr-F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». Pour </a:t>
            </a:r>
            <a:r>
              <a:rPr lang="fr-FR" sz="1800" dirty="0">
                <a:latin typeface="Calibri" panose="020F0502020204030204" pitchFamily="34" charset="0"/>
                <a:cs typeface="Calibri" panose="020F0502020204030204" pitchFamily="34" charset="0"/>
              </a:rPr>
              <a:t>autant on ne passe pas à un modèle éducatif de cogestion.</a:t>
            </a:r>
          </a:p>
          <a:p>
            <a:endParaRPr lang="fr-FR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Catherine Hurtig Delattre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E699-8BC4-4C55-862A-F266B5BB3A17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8713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Titre 1"/>
          <p:cNvSpPr txBox="1">
            <a:spLocks noGrp="1"/>
          </p:cNvSpPr>
          <p:nvPr>
            <p:ph type="title"/>
          </p:nvPr>
        </p:nvSpPr>
        <p:spPr>
          <a:xfrm>
            <a:off x="525780" y="350838"/>
            <a:ext cx="8229601" cy="1098262"/>
          </a:xfrm>
          <a:prstGeom prst="rect">
            <a:avLst/>
          </a:prstGeom>
        </p:spPr>
        <p:txBody>
          <a:bodyPr>
            <a:noAutofit/>
          </a:bodyPr>
          <a:lstStyle/>
          <a:p>
            <a:pPr defTabSz="324611">
              <a:defRPr sz="2272"/>
            </a:pPr>
            <a:r>
              <a:rPr lang="fr-FR" sz="2800" b="1" dirty="0" smtClean="0"/>
              <a:t>Principes pour la coéducation en pratique</a:t>
            </a:r>
            <a:endParaRPr sz="2800" b="1" dirty="0"/>
          </a:p>
        </p:txBody>
      </p:sp>
      <p:sp>
        <p:nvSpPr>
          <p:cNvPr id="174" name="Espace réservé du contenu 2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spcBef>
                <a:spcPts val="400"/>
              </a:spcBef>
              <a:defRPr sz="2000"/>
            </a:pPr>
            <a:endParaRPr dirty="0"/>
          </a:p>
          <a:p>
            <a:pPr>
              <a:lnSpc>
                <a:spcPct val="80000"/>
              </a:lnSpc>
              <a:spcBef>
                <a:spcPts val="400"/>
              </a:spcBef>
              <a:defRPr sz="2000" b="1"/>
            </a:pPr>
            <a:r>
              <a:rPr dirty="0"/>
              <a:t>Principe de </a:t>
            </a:r>
            <a:r>
              <a:rPr dirty="0" err="1"/>
              <a:t>parité</a:t>
            </a:r>
            <a:r>
              <a:rPr dirty="0"/>
              <a:t> </a:t>
            </a:r>
            <a:r>
              <a:rPr dirty="0" err="1"/>
              <a:t>d’estime</a:t>
            </a:r>
            <a:r>
              <a:rPr dirty="0"/>
              <a:t> </a:t>
            </a:r>
            <a:r>
              <a:rPr b="0" dirty="0"/>
              <a:t>: Le contact et la communication </a:t>
            </a:r>
            <a:r>
              <a:rPr b="0" dirty="0" err="1"/>
              <a:t>doivent</a:t>
            </a:r>
            <a:r>
              <a:rPr b="0" dirty="0"/>
              <a:t> se fonder sur le respect. </a:t>
            </a:r>
            <a:r>
              <a:rPr lang="fr-FR" b="0" dirty="0" smtClean="0"/>
              <a:t>Pour une bonne relation entre parents et enseignants, c</a:t>
            </a:r>
            <a:r>
              <a:rPr b="0" dirty="0" err="1" smtClean="0"/>
              <a:t>hacun</a:t>
            </a:r>
            <a:r>
              <a:rPr b="0" dirty="0" smtClean="0"/>
              <a:t> </a:t>
            </a:r>
            <a:r>
              <a:rPr lang="fr-FR" b="0" dirty="0" smtClean="0"/>
              <a:t>doit </a:t>
            </a:r>
            <a:r>
              <a:rPr lang="fr-FR" b="0" dirty="0" err="1" smtClean="0"/>
              <a:t>co</a:t>
            </a:r>
            <a:r>
              <a:rPr b="0" dirty="0" err="1" smtClean="0"/>
              <a:t>nnaître</a:t>
            </a:r>
            <a:r>
              <a:rPr b="0" dirty="0" smtClean="0"/>
              <a:t> </a:t>
            </a:r>
            <a:r>
              <a:rPr b="0" dirty="0" err="1"/>
              <a:t>l’autre</a:t>
            </a:r>
            <a:r>
              <a:rPr b="0" dirty="0"/>
              <a:t> </a:t>
            </a:r>
            <a:r>
              <a:rPr lang="fr-FR" b="0" dirty="0" smtClean="0"/>
              <a:t>et le</a:t>
            </a:r>
            <a:r>
              <a:rPr b="0" dirty="0" smtClean="0"/>
              <a:t> </a:t>
            </a:r>
            <a:r>
              <a:rPr b="0" dirty="0" err="1"/>
              <a:t>reconnaître</a:t>
            </a:r>
            <a:r>
              <a:rPr b="0" dirty="0"/>
              <a:t> </a:t>
            </a:r>
            <a:r>
              <a:rPr lang="fr-FR" b="0" dirty="0" smtClean="0"/>
              <a:t>dans sa </a:t>
            </a:r>
            <a:r>
              <a:rPr b="0" dirty="0" err="1" smtClean="0"/>
              <a:t>spécificité</a:t>
            </a:r>
            <a:r>
              <a:rPr b="0" dirty="0" smtClean="0"/>
              <a:t> </a:t>
            </a:r>
            <a:r>
              <a:rPr b="0" dirty="0"/>
              <a:t>et </a:t>
            </a:r>
            <a:r>
              <a:rPr lang="fr-FR" b="0" dirty="0" smtClean="0"/>
              <a:t>ses compétences, </a:t>
            </a:r>
            <a:r>
              <a:rPr lang="fr-FR" dirty="0" smtClean="0"/>
              <a:t> sans jugement.</a:t>
            </a:r>
            <a:endParaRPr dirty="0"/>
          </a:p>
          <a:p>
            <a:pPr marL="0" indent="0">
              <a:lnSpc>
                <a:spcPct val="80000"/>
              </a:lnSpc>
              <a:spcBef>
                <a:spcPts val="400"/>
              </a:spcBef>
              <a:buSzTx/>
              <a:buNone/>
              <a:defRPr sz="2000"/>
            </a:pPr>
            <a:r>
              <a:rPr dirty="0"/>
              <a:t> </a:t>
            </a:r>
          </a:p>
          <a:p>
            <a:pPr>
              <a:lnSpc>
                <a:spcPct val="80000"/>
              </a:lnSpc>
              <a:spcBef>
                <a:spcPts val="400"/>
              </a:spcBef>
              <a:defRPr sz="2000" b="1"/>
            </a:pPr>
            <a:r>
              <a:rPr dirty="0"/>
              <a:t>Principe </a:t>
            </a:r>
            <a:r>
              <a:rPr dirty="0" smtClean="0"/>
              <a:t>de </a:t>
            </a:r>
            <a:r>
              <a:rPr dirty="0" err="1"/>
              <a:t>coopération</a:t>
            </a:r>
            <a:r>
              <a:rPr dirty="0"/>
              <a:t> </a:t>
            </a:r>
            <a:r>
              <a:rPr b="0" dirty="0"/>
              <a:t>: La </a:t>
            </a:r>
            <a:r>
              <a:rPr b="0" dirty="0" err="1"/>
              <a:t>coopération</a:t>
            </a:r>
            <a:r>
              <a:rPr b="0" dirty="0"/>
              <a:t> </a:t>
            </a:r>
            <a:r>
              <a:rPr b="0" dirty="0" err="1"/>
              <a:t>signifie</a:t>
            </a:r>
            <a:r>
              <a:rPr b="0" dirty="0"/>
              <a:t> faire </a:t>
            </a:r>
            <a:r>
              <a:rPr b="0" dirty="0" err="1"/>
              <a:t>œuvre</a:t>
            </a:r>
            <a:r>
              <a:rPr b="0" dirty="0"/>
              <a:t> commune. </a:t>
            </a:r>
            <a:r>
              <a:rPr b="0" dirty="0" err="1"/>
              <a:t>Cela</a:t>
            </a:r>
            <a:r>
              <a:rPr b="0" dirty="0"/>
              <a:t> suppose </a:t>
            </a:r>
            <a:r>
              <a:rPr lang="fr-FR" b="0" dirty="0" smtClean="0"/>
              <a:t>pour chaque partie (parents- enseignants) </a:t>
            </a:r>
            <a:r>
              <a:rPr b="0" dirty="0" smtClean="0"/>
              <a:t>de </a:t>
            </a:r>
            <a:r>
              <a:rPr b="0" dirty="0" err="1"/>
              <a:t>prendre</a:t>
            </a:r>
            <a:r>
              <a:rPr b="0" dirty="0"/>
              <a:t> </a:t>
            </a:r>
            <a:r>
              <a:rPr b="0" dirty="0" err="1"/>
              <a:t>en</a:t>
            </a:r>
            <a:r>
              <a:rPr b="0" dirty="0"/>
              <a:t> </a:t>
            </a:r>
            <a:r>
              <a:rPr b="0" dirty="0" err="1"/>
              <a:t>considération</a:t>
            </a:r>
            <a:r>
              <a:rPr b="0" dirty="0"/>
              <a:t> </a:t>
            </a:r>
            <a:r>
              <a:rPr b="0" dirty="0" smtClean="0"/>
              <a:t>l</a:t>
            </a:r>
            <a:r>
              <a:rPr lang="fr-FR" b="0" dirty="0" smtClean="0"/>
              <a:t>‘autre</a:t>
            </a:r>
            <a:r>
              <a:rPr b="0" dirty="0" smtClean="0"/>
              <a:t>, d</a:t>
            </a:r>
            <a:r>
              <a:rPr lang="fr-FR" b="0" dirty="0" smtClean="0"/>
              <a:t>‘œuvrer pour un partage autour de </a:t>
            </a:r>
            <a:r>
              <a:rPr b="0" dirty="0" smtClean="0"/>
              <a:t>la </a:t>
            </a:r>
            <a:r>
              <a:rPr b="0" dirty="0" err="1"/>
              <a:t>scolarisation</a:t>
            </a:r>
            <a:r>
              <a:rPr b="0" dirty="0"/>
              <a:t> </a:t>
            </a:r>
            <a:r>
              <a:rPr b="0" dirty="0" smtClean="0"/>
              <a:t>de</a:t>
            </a:r>
            <a:r>
              <a:rPr lang="fr-FR" b="0" dirty="0" smtClean="0"/>
              <a:t>s </a:t>
            </a:r>
            <a:r>
              <a:rPr b="0" dirty="0" err="1" smtClean="0"/>
              <a:t>enfants</a:t>
            </a:r>
            <a:r>
              <a:rPr b="0" dirty="0" smtClean="0"/>
              <a:t> </a:t>
            </a:r>
            <a:r>
              <a:rPr b="0" dirty="0"/>
              <a:t>et </a:t>
            </a:r>
            <a:r>
              <a:rPr lang="fr-FR" b="0" dirty="0" smtClean="0"/>
              <a:t>de </a:t>
            </a:r>
            <a:r>
              <a:rPr b="0" dirty="0" err="1" smtClean="0"/>
              <a:t>l’évolution</a:t>
            </a:r>
            <a:r>
              <a:rPr b="0" dirty="0" smtClean="0"/>
              <a:t> </a:t>
            </a:r>
            <a:r>
              <a:rPr b="0" dirty="0"/>
              <a:t>positive des </a:t>
            </a:r>
            <a:r>
              <a:rPr b="0" dirty="0" err="1" smtClean="0"/>
              <a:t>parcours</a:t>
            </a:r>
            <a:r>
              <a:rPr lang="fr-FR" b="0" dirty="0" smtClean="0"/>
              <a:t> scolaires</a:t>
            </a:r>
            <a:r>
              <a:rPr lang="fr-FR" dirty="0" smtClean="0"/>
              <a:t>. </a:t>
            </a:r>
            <a:r>
              <a:rPr dirty="0"/>
              <a:t> </a:t>
            </a:r>
            <a:endParaRPr lang="fr-FR" dirty="0" smtClean="0"/>
          </a:p>
          <a:p>
            <a:pPr>
              <a:lnSpc>
                <a:spcPct val="80000"/>
              </a:lnSpc>
              <a:spcBef>
                <a:spcPts val="400"/>
              </a:spcBef>
              <a:defRPr sz="2000" b="1"/>
            </a:pPr>
            <a:endParaRPr dirty="0"/>
          </a:p>
          <a:p>
            <a:pPr>
              <a:lnSpc>
                <a:spcPct val="80000"/>
              </a:lnSpc>
              <a:spcBef>
                <a:spcPts val="400"/>
              </a:spcBef>
              <a:defRPr sz="2000" b="1"/>
            </a:pPr>
            <a:r>
              <a:rPr dirty="0"/>
              <a:t>Principe </a:t>
            </a:r>
            <a:r>
              <a:rPr dirty="0" err="1"/>
              <a:t>d’explicitation</a:t>
            </a:r>
            <a:r>
              <a:rPr dirty="0"/>
              <a:t> </a:t>
            </a:r>
            <a:r>
              <a:rPr b="0" dirty="0" smtClean="0"/>
              <a:t>:</a:t>
            </a:r>
            <a:r>
              <a:rPr lang="fr-FR" b="0" dirty="0" smtClean="0"/>
              <a:t> pour dialoguer il faut se comprendre et se connaître : les enseignants devront expliciter</a:t>
            </a:r>
            <a:r>
              <a:rPr b="0" dirty="0" smtClean="0"/>
              <a:t> </a:t>
            </a:r>
            <a:r>
              <a:rPr lang="fr-FR" b="0" dirty="0" smtClean="0"/>
              <a:t>le</a:t>
            </a:r>
            <a:r>
              <a:rPr b="0" dirty="0" smtClean="0"/>
              <a:t> </a:t>
            </a:r>
            <a:r>
              <a:rPr b="0" dirty="0" err="1"/>
              <a:t>fonctionnement</a:t>
            </a:r>
            <a:r>
              <a:rPr b="0" dirty="0"/>
              <a:t> de </a:t>
            </a:r>
            <a:r>
              <a:rPr b="0" dirty="0" err="1"/>
              <a:t>l’établissement</a:t>
            </a:r>
            <a:r>
              <a:rPr b="0" dirty="0"/>
              <a:t> </a:t>
            </a:r>
            <a:r>
              <a:rPr b="0" dirty="0" err="1"/>
              <a:t>scolaire</a:t>
            </a:r>
            <a:r>
              <a:rPr b="0" dirty="0"/>
              <a:t>, </a:t>
            </a:r>
            <a:r>
              <a:rPr lang="fr-FR" b="0" dirty="0" smtClean="0"/>
              <a:t>et le déroulement de </a:t>
            </a:r>
            <a:r>
              <a:rPr b="0" dirty="0" smtClean="0"/>
              <a:t>la </a:t>
            </a:r>
            <a:r>
              <a:rPr b="0" dirty="0" err="1" smtClean="0"/>
              <a:t>scolarité</a:t>
            </a:r>
            <a:r>
              <a:rPr lang="fr-FR" b="0" dirty="0" smtClean="0"/>
              <a:t>. Les parents devront se saisir des instances de dialogue et donner les éléments nécessaires à l’accompagnement de leurs enfants.</a:t>
            </a:r>
          </a:p>
          <a:p>
            <a:pPr marL="0" indent="0">
              <a:lnSpc>
                <a:spcPct val="80000"/>
              </a:lnSpc>
              <a:spcBef>
                <a:spcPts val="400"/>
              </a:spcBef>
              <a:buNone/>
              <a:defRPr sz="2000" b="1"/>
            </a:pPr>
            <a:endParaRPr lang="fr-FR" b="0" dirty="0" smtClean="0"/>
          </a:p>
          <a:p>
            <a:pPr>
              <a:lnSpc>
                <a:spcPct val="80000"/>
              </a:lnSpc>
              <a:spcBef>
                <a:spcPts val="400"/>
              </a:spcBef>
              <a:defRPr sz="2000" b="1"/>
            </a:pPr>
            <a:r>
              <a:rPr lang="fr-FR" dirty="0" smtClean="0"/>
              <a:t>Chacun a des droits et des devoirs dans la coéducation!</a:t>
            </a:r>
            <a:endParaRPr lang="fr-FR" b="1" dirty="0" smtClean="0"/>
          </a:p>
        </p:txBody>
      </p:sp>
    </p:spTree>
    <p:extLst>
      <p:ext uri="{BB962C8B-B14F-4D97-AF65-F5344CB8AC3E}">
        <p14:creationId xmlns:p14="http://schemas.microsoft.com/office/powerpoint/2010/main" val="3949006380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" grpId="0" animBg="1" advAuto="0"/>
    </p:bldLst>
  </p:timing>
</p:sld>
</file>

<file path=ppt/theme/theme1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Thème Office">
  <a:themeElements>
    <a:clrScheme name="Thème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Thème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4.xml><?xml version="1.0" encoding="utf-8"?>
<a:theme xmlns:a="http://schemas.openxmlformats.org/drawingml/2006/main" name="2_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4_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5_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6_Thème Office">
  <a:themeElements>
    <a:clrScheme name="Thème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Thème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8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454</Words>
  <Application>Microsoft Office PowerPoint</Application>
  <PresentationFormat>Affichage à l'écran (4:3)</PresentationFormat>
  <Paragraphs>127</Paragraphs>
  <Slides>9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7</vt:i4>
      </vt:variant>
      <vt:variant>
        <vt:lpstr>Titres des diapositives</vt:lpstr>
      </vt:variant>
      <vt:variant>
        <vt:i4>9</vt:i4>
      </vt:variant>
    </vt:vector>
  </HeadingPairs>
  <TitlesOfParts>
    <vt:vector size="16" baseType="lpstr">
      <vt:lpstr>1_Thème Office</vt:lpstr>
      <vt:lpstr>Thème Office</vt:lpstr>
      <vt:lpstr>3_Thème Office</vt:lpstr>
      <vt:lpstr>2_Thème Office</vt:lpstr>
      <vt:lpstr>4_Thème Office</vt:lpstr>
      <vt:lpstr>5_Thème Office</vt:lpstr>
      <vt:lpstr>6_Thème Office</vt:lpstr>
      <vt:lpstr>            LA COEDUCATION  Repères pour mieux comprendre </vt:lpstr>
      <vt:lpstr>Un parcours</vt:lpstr>
      <vt:lpstr>Une définition</vt:lpstr>
      <vt:lpstr>Les différents modèles de relation école-familles-cité</vt:lpstr>
      <vt:lpstr>2- le modèle coéducatif</vt:lpstr>
      <vt:lpstr>3-le modèle co-gestionnaire</vt:lpstr>
      <vt:lpstr>4-le modèle communautaire </vt:lpstr>
      <vt:lpstr>Préalables à la coéducation : des parti-pris</vt:lpstr>
      <vt:lpstr>Principes pour la coéducation en pratique</vt:lpstr>
    </vt:vector>
  </TitlesOfParts>
  <Company>ENS de Lyon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COEDUCATION  Repères pour mieux comprendre</dc:title>
  <dc:creator>Hurtig-delattre Catherine</dc:creator>
  <cp:lastModifiedBy>Hurtig-delattre Catherine</cp:lastModifiedBy>
  <cp:revision>10</cp:revision>
  <dcterms:created xsi:type="dcterms:W3CDTF">2019-01-18T22:42:08Z</dcterms:created>
  <dcterms:modified xsi:type="dcterms:W3CDTF">2019-09-27T17:42:18Z</dcterms:modified>
</cp:coreProperties>
</file>